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286" r:id="rId3"/>
    <p:sldId id="287" r:id="rId4"/>
    <p:sldId id="259" r:id="rId5"/>
    <p:sldId id="257" r:id="rId6"/>
    <p:sldId id="280" r:id="rId7"/>
    <p:sldId id="322" r:id="rId8"/>
    <p:sldId id="301" r:id="rId9"/>
    <p:sldId id="300" r:id="rId10"/>
    <p:sldId id="304" r:id="rId11"/>
    <p:sldId id="302" r:id="rId12"/>
    <p:sldId id="303" r:id="rId13"/>
    <p:sldId id="305" r:id="rId14"/>
    <p:sldId id="306" r:id="rId15"/>
    <p:sldId id="307" r:id="rId16"/>
    <p:sldId id="308" r:id="rId17"/>
    <p:sldId id="309" r:id="rId18"/>
    <p:sldId id="310" r:id="rId19"/>
    <p:sldId id="261" r:id="rId20"/>
    <p:sldId id="311" r:id="rId21"/>
    <p:sldId id="268" r:id="rId22"/>
    <p:sldId id="266" r:id="rId23"/>
    <p:sldId id="276" r:id="rId24"/>
    <p:sldId id="272" r:id="rId25"/>
    <p:sldId id="267" r:id="rId26"/>
    <p:sldId id="271" r:id="rId27"/>
    <p:sldId id="343" r:id="rId28"/>
    <p:sldId id="344" r:id="rId29"/>
    <p:sldId id="282" r:id="rId30"/>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sorterViewPr>
    <p:cViewPr>
      <p:scale>
        <a:sx n="100" d="100"/>
        <a:sy n="100" d="100"/>
      </p:scale>
      <p:origin x="0" y="3144"/>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gs" Target="tags/tag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pic>
        <p:nvPicPr>
          <p:cNvPr id="7" name="Picture 6"/>
          <p:cNvPicPr>
            <a:picLocks noChangeAspect="1"/>
          </p:cNvPicPr>
          <p:nvPr userDrawn="1"/>
        </p:nvPicPr>
        <p:blipFill rotWithShape="1">
          <a:blip r:embed="rId2"/>
          <a:srcRect r="29944" b="7954"/>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ectangle 2"/>
          <p:cNvSpPr/>
          <p:nvPr userDrawn="1"/>
        </p:nvSpPr>
        <p:spPr>
          <a:xfrm>
            <a:off x="0" y="0"/>
            <a:ext cx="12192000" cy="8191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28600" y="191605"/>
            <a:ext cx="10515600" cy="507831"/>
          </a:xfrm>
        </p:spPr>
        <p:txBody>
          <a:bodyPr>
            <a:spAutoFit/>
          </a:bodyPr>
          <a:lstStyle>
            <a:lvl1pPr>
              <a:defRPr sz="3000">
                <a:solidFill>
                  <a:schemeClr val="tx1"/>
                </a:solidFill>
                <a:latin typeface="Georgia" panose="02040502050405020303" pitchFamily="18" charset="0"/>
              </a:defRPr>
            </a:lvl1pPr>
          </a:lstStyle>
          <a:p>
            <a:r>
              <a:rPr lang="en-US" dirty="0"/>
              <a:t>Click to edit Master title style</a:t>
            </a:r>
            <a:endParaRPr lang="en-US" dirty="0"/>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cxnSp>
        <p:nvCxnSpPr>
          <p:cNvPr id="8" name="Straight Connector 7"/>
          <p:cNvCxnSpPr/>
          <p:nvPr userDrawn="1"/>
        </p:nvCxnSpPr>
        <p:spPr>
          <a:xfrm>
            <a:off x="0" y="6457950"/>
            <a:ext cx="960845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387B06E-535F-4E7F-88C0-F5BF2740641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6589B12-CB4D-4236-BBC8-148B142B185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Slide Number Placeholder 5"/>
          <p:cNvSpPr>
            <a:spLocks noGrp="1"/>
          </p:cNvSpPr>
          <p:nvPr>
            <p:ph type="sldNum" sz="quarter" idx="4"/>
          </p:nvPr>
        </p:nvSpPr>
        <p:spPr>
          <a:xfrm>
            <a:off x="11639549" y="6350000"/>
            <a:ext cx="390525" cy="2889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89B12-CB4D-4236-BBC8-148B142B185D}" type="slidenum">
              <a:rPr lang="en-US" smtClean="0"/>
            </a:fld>
            <a:endParaRPr lang="en-US"/>
          </a:p>
        </p:txBody>
      </p:sp>
      <p:pic>
        <p:nvPicPr>
          <p:cNvPr id="8" name="Picture 7"/>
          <p:cNvPicPr>
            <a:picLocks noChangeAspect="1"/>
          </p:cNvPicPr>
          <p:nvPr userDrawn="1"/>
        </p:nvPicPr>
        <p:blipFill rotWithShape="1">
          <a:blip r:embed="rId12"/>
          <a:srcRect t="7383" r="1000"/>
          <a:stretch>
            <a:fillRect/>
          </a:stretch>
        </p:blipFill>
        <p:spPr>
          <a:xfrm>
            <a:off x="9774543" y="6329532"/>
            <a:ext cx="1592034" cy="3299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image" Target="../media/image4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p:cNvSpPr>
            <a:spLocks noGrp="1" noRot="1" noChangeAspect="1" noMove="1" noResize="1" noEditPoints="1" noAdjustHandles="1" noChangeArrowheads="1" noChangeShapeType="1" noTextEdit="1"/>
          </p:cNvSpPr>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p:cNvSpPr>
            <a:spLocks noGrp="1" noRot="1" noChangeAspect="1" noMove="1" noResize="1" noEditPoints="1" noAdjustHandles="1" noChangeArrowheads="1" noChangeShapeType="1" noTextEdit="1"/>
          </p:cNvSpPr>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100" b="1" kern="1200" dirty="0">
                <a:ln w="12700">
                  <a:solidFill>
                    <a:schemeClr val="accent1"/>
                  </a:solidFill>
                  <a:prstDash val="solid"/>
                </a:ln>
                <a:solidFill>
                  <a:schemeClr val="tx1"/>
                </a:solidFill>
                <a:effectLst>
                  <a:outerShdw dist="38100" dir="2640000" algn="bl" rotWithShape="0">
                    <a:schemeClr val="accent1"/>
                  </a:outerShdw>
                </a:effectLst>
                <a:latin typeface="+mj-lt"/>
                <a:ea typeface="+mj-ea"/>
                <a:cs typeface="+mj-cs"/>
              </a:rPr>
              <a:t>TNBC Relapse Case Prediction and Survival Analysis</a:t>
            </a:r>
            <a:endParaRPr lang="en-US" sz="6100" b="1" kern="1200" dirty="0">
              <a:ln w="12700">
                <a:solidFill>
                  <a:schemeClr val="accent1"/>
                </a:solidFill>
                <a:prstDash val="solid"/>
              </a:ln>
              <a:solidFill>
                <a:schemeClr val="tx1"/>
              </a:solidFill>
              <a:effectLst>
                <a:outerShdw dist="38100" dir="2640000" algn="bl" rotWithShape="0">
                  <a:schemeClr val="accent1"/>
                </a:outerShdw>
              </a:effectLst>
              <a:latin typeface="+mj-lt"/>
              <a:ea typeface="+mj-ea"/>
              <a:cs typeface="+mj-cs"/>
            </a:endParaRPr>
          </a:p>
        </p:txBody>
      </p:sp>
      <p:sp>
        <p:nvSpPr>
          <p:cNvPr id="15" name="Rectangle 14"/>
          <p:cNvSpPr>
            <a:spLocks noGrp="1" noRot="1" noChangeAspect="1" noMove="1" noResize="1" noEditPoints="1" noAdjustHandles="1" noChangeArrowheads="1" noChangeShapeType="1" noTextEdit="1"/>
          </p:cNvSpPr>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1"/>
          <a:stretch>
            <a:fillRect/>
          </a:stretch>
        </p:blipFill>
        <p:spPr>
          <a:xfrm>
            <a:off x="10801193" y="6502400"/>
            <a:ext cx="1390806" cy="355600"/>
          </a:xfrm>
          <a:prstGeom prst="rect">
            <a:avLst/>
          </a:prstGeom>
        </p:spPr>
      </p:pic>
      <p:pic>
        <p:nvPicPr>
          <p:cNvPr id="8" name="Picture 7"/>
          <p:cNvPicPr>
            <a:picLocks noChangeAspect="1"/>
          </p:cNvPicPr>
          <p:nvPr/>
        </p:nvPicPr>
        <p:blipFill>
          <a:blip r:embed="rId2"/>
          <a:stretch>
            <a:fillRect/>
          </a:stretch>
        </p:blipFill>
        <p:spPr>
          <a:xfrm>
            <a:off x="10668003" y="0"/>
            <a:ext cx="1523996" cy="4267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22941"/>
            <a:ext cx="10515600" cy="645160"/>
          </a:xfrm>
        </p:spPr>
        <p:txBody>
          <a:bodyPr/>
          <a:p>
            <a:pPr algn="ctr"/>
            <a:r>
              <a:rPr lang="en-US" sz="4000" b="1"/>
              <a:t>EDA</a:t>
            </a:r>
            <a:endParaRPr lang="en-US" sz="4000" b="1"/>
          </a:p>
        </p:txBody>
      </p:sp>
      <p:sp>
        <p:nvSpPr>
          <p:cNvPr id="3" name="Text Box 2"/>
          <p:cNvSpPr txBox="1"/>
          <p:nvPr/>
        </p:nvSpPr>
        <p:spPr>
          <a:xfrm>
            <a:off x="191770" y="927735"/>
            <a:ext cx="11857355" cy="645160"/>
          </a:xfrm>
          <a:prstGeom prst="rect">
            <a:avLst/>
          </a:prstGeom>
          <a:noFill/>
        </p:spPr>
        <p:txBody>
          <a:bodyPr wrap="square" rtlCol="0">
            <a:spAutoFit/>
          </a:bodyPr>
          <a:p>
            <a:r>
              <a:rPr lang="en-US"/>
              <a:t>Stages of cancer are most vital in survival of the patient.Here there are five stages of cancer.5 refers to the most dangerous and 1 is the least.</a:t>
            </a:r>
            <a:endParaRPr lang="en-US"/>
          </a:p>
        </p:txBody>
      </p:sp>
      <p:pic>
        <p:nvPicPr>
          <p:cNvPr id="4" name="Picture 3" descr="stage vs men"/>
          <p:cNvPicPr>
            <a:picLocks noChangeAspect="1"/>
          </p:cNvPicPr>
          <p:nvPr/>
        </p:nvPicPr>
        <p:blipFill>
          <a:blip r:embed="rId1"/>
          <a:stretch>
            <a:fillRect/>
          </a:stretch>
        </p:blipFill>
        <p:spPr>
          <a:xfrm>
            <a:off x="0" y="1572895"/>
            <a:ext cx="3837305" cy="3331210"/>
          </a:xfrm>
          <a:prstGeom prst="rect">
            <a:avLst/>
          </a:prstGeom>
        </p:spPr>
      </p:pic>
      <p:pic>
        <p:nvPicPr>
          <p:cNvPr id="5" name="Picture 4" descr="stagae vs hist"/>
          <p:cNvPicPr>
            <a:picLocks noChangeAspect="1"/>
          </p:cNvPicPr>
          <p:nvPr/>
        </p:nvPicPr>
        <p:blipFill>
          <a:blip r:embed="rId2"/>
          <a:stretch>
            <a:fillRect/>
          </a:stretch>
        </p:blipFill>
        <p:spPr>
          <a:xfrm>
            <a:off x="4208780" y="1760220"/>
            <a:ext cx="3813175" cy="3143885"/>
          </a:xfrm>
          <a:prstGeom prst="rect">
            <a:avLst/>
          </a:prstGeom>
        </p:spPr>
      </p:pic>
      <p:pic>
        <p:nvPicPr>
          <p:cNvPr id="6" name="Picture 5" descr="STAGE VS NODAL STATUS"/>
          <p:cNvPicPr>
            <a:picLocks noChangeAspect="1"/>
          </p:cNvPicPr>
          <p:nvPr/>
        </p:nvPicPr>
        <p:blipFill>
          <a:blip r:embed="rId3"/>
          <a:stretch>
            <a:fillRect/>
          </a:stretch>
        </p:blipFill>
        <p:spPr>
          <a:xfrm>
            <a:off x="8133715" y="1572895"/>
            <a:ext cx="3915410" cy="3330575"/>
          </a:xfrm>
          <a:prstGeom prst="rect">
            <a:avLst/>
          </a:prstGeom>
        </p:spPr>
      </p:pic>
      <p:sp>
        <p:nvSpPr>
          <p:cNvPr id="7" name="Text Box 6"/>
          <p:cNvSpPr txBox="1"/>
          <p:nvPr/>
        </p:nvSpPr>
        <p:spPr>
          <a:xfrm>
            <a:off x="228600" y="5015230"/>
            <a:ext cx="11421110" cy="1383665"/>
          </a:xfrm>
          <a:prstGeom prst="rect">
            <a:avLst/>
          </a:prstGeom>
          <a:noFill/>
        </p:spPr>
        <p:txBody>
          <a:bodyPr wrap="square" rtlCol="0">
            <a:spAutoFit/>
          </a:bodyPr>
          <a:p>
            <a:pPr marL="171450" indent="-171450">
              <a:buFont typeface="Arial" panose="020B0604020202020204" pitchFamily="34" charset="0"/>
              <a:buChar char="•"/>
            </a:pPr>
            <a:r>
              <a:rPr lang="en-US" sz="1400"/>
              <a:t>Stage IIA is most prominent in postmenaupauls patients, Histology:IDC  and Nodal Status less than 3</a:t>
            </a:r>
            <a:endParaRPr lang="en-US" sz="1400"/>
          </a:p>
          <a:p>
            <a:pPr marL="171450" indent="-171450">
              <a:buFont typeface="Arial" panose="020B0604020202020204" pitchFamily="34" charset="0"/>
              <a:buChar char="•"/>
            </a:pPr>
            <a:r>
              <a:rPr lang="en-US" sz="1400"/>
              <a:t>Nodal status from the range of 4-9 only have cancer above stage III</a:t>
            </a:r>
            <a:endParaRPr lang="en-US" sz="1400"/>
          </a:p>
          <a:p>
            <a:pPr marL="171450" indent="-171450">
              <a:buFont typeface="Arial" panose="020B0604020202020204" pitchFamily="34" charset="0"/>
              <a:buChar char="•"/>
            </a:pPr>
            <a:r>
              <a:rPr lang="en-US" sz="1400"/>
              <a:t>Histology IDC is most common for all stages of cancer</a:t>
            </a:r>
            <a:endParaRPr lang="en-US" sz="1400"/>
          </a:p>
          <a:p>
            <a:pPr marL="171450" indent="-171450">
              <a:buFont typeface="Arial" panose="020B0604020202020204" pitchFamily="34" charset="0"/>
              <a:buChar char="•"/>
            </a:pPr>
            <a:r>
              <a:rPr lang="en-US" sz="1400"/>
              <a:t>Nodal status less than 3 is most common for all stages</a:t>
            </a:r>
            <a:endParaRPr lang="en-US" sz="1400"/>
          </a:p>
          <a:p>
            <a:pPr marL="171450" indent="-171450">
              <a:buFont typeface="Arial" panose="020B0604020202020204" pitchFamily="34" charset="0"/>
              <a:buChar char="•"/>
            </a:pPr>
            <a:r>
              <a:rPr lang="en-US" sz="1400"/>
              <a:t>Mixed Histology is accounted only for higher stages of cancer</a:t>
            </a:r>
            <a:endParaRPr lang="en-US" sz="1400"/>
          </a:p>
          <a:p>
            <a:pPr marL="171450" indent="-171450">
              <a:buFont typeface="Arial" panose="020B0604020202020204" pitchFamily="34" charset="0"/>
              <a:buChar char="•"/>
            </a:pPr>
            <a:endParaRPr 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3902"/>
            <a:ext cx="10515600" cy="534035"/>
          </a:xfrm>
        </p:spPr>
        <p:txBody>
          <a:bodyPr/>
          <a:p>
            <a:pPr algn="ctr"/>
            <a:r>
              <a:rPr lang="en-US" sz="3200" b="1"/>
              <a:t>EDA</a:t>
            </a:r>
            <a:endParaRPr lang="en-US" sz="3200" b="1"/>
          </a:p>
        </p:txBody>
      </p:sp>
      <p:pic>
        <p:nvPicPr>
          <p:cNvPr id="3" name="Picture 2" descr="RT vs Stage"/>
          <p:cNvPicPr>
            <a:picLocks noChangeAspect="1"/>
          </p:cNvPicPr>
          <p:nvPr/>
        </p:nvPicPr>
        <p:blipFill>
          <a:blip r:embed="rId1"/>
          <a:stretch>
            <a:fillRect/>
          </a:stretch>
        </p:blipFill>
        <p:spPr>
          <a:xfrm>
            <a:off x="0" y="628015"/>
            <a:ext cx="5934075" cy="4389755"/>
          </a:xfrm>
          <a:prstGeom prst="rect">
            <a:avLst/>
          </a:prstGeom>
        </p:spPr>
      </p:pic>
      <p:sp>
        <p:nvSpPr>
          <p:cNvPr id="4" name="Text Box 3"/>
          <p:cNvSpPr txBox="1"/>
          <p:nvPr/>
        </p:nvSpPr>
        <p:spPr>
          <a:xfrm>
            <a:off x="334010" y="4980305"/>
            <a:ext cx="11532870" cy="1198880"/>
          </a:xfrm>
          <a:prstGeom prst="rect">
            <a:avLst/>
          </a:prstGeom>
          <a:noFill/>
        </p:spPr>
        <p:txBody>
          <a:bodyPr wrap="square" rtlCol="0">
            <a:spAutoFit/>
          </a:bodyPr>
          <a:p>
            <a:pPr marL="285750" indent="-285750">
              <a:buFont typeface="Arial" panose="020B0604020202020204" pitchFamily="34" charset="0"/>
              <a:buChar char="•"/>
            </a:pPr>
            <a:r>
              <a:rPr lang="en-US"/>
              <a:t>Radiation therapy is commonly given to thw patients have higher stages of cancer.</a:t>
            </a:r>
            <a:endParaRPr lang="en-US"/>
          </a:p>
          <a:p>
            <a:pPr marL="285750" indent="-285750">
              <a:buFont typeface="Arial" panose="020B0604020202020204" pitchFamily="34" charset="0"/>
              <a:buChar char="•"/>
            </a:pPr>
            <a:r>
              <a:rPr lang="en-US"/>
              <a:t>There is no RT given for patients less than grade 3 cancer.</a:t>
            </a:r>
            <a:endParaRPr lang="en-US"/>
          </a:p>
          <a:p>
            <a:pPr marL="285750" indent="-285750">
              <a:buFont typeface="Arial" panose="020B0604020202020204" pitchFamily="34" charset="0"/>
              <a:buChar char="•"/>
            </a:pPr>
            <a:r>
              <a:rPr lang="en-US"/>
              <a:t>The most common age of patients are from the range of 40 - 50 years </a:t>
            </a:r>
            <a:endParaRPr lang="en-US"/>
          </a:p>
          <a:p>
            <a:pPr marL="285750" indent="-285750">
              <a:buFont typeface="Arial" panose="020B0604020202020204" pitchFamily="34" charset="0"/>
              <a:buChar char="•"/>
            </a:pPr>
            <a:endParaRPr lang="en-US"/>
          </a:p>
        </p:txBody>
      </p:sp>
      <p:pic>
        <p:nvPicPr>
          <p:cNvPr id="5" name="Picture 4" descr="Age hist"/>
          <p:cNvPicPr>
            <a:picLocks noChangeAspect="1"/>
          </p:cNvPicPr>
          <p:nvPr/>
        </p:nvPicPr>
        <p:blipFill>
          <a:blip r:embed="rId2"/>
          <a:stretch>
            <a:fillRect/>
          </a:stretch>
        </p:blipFill>
        <p:spPr>
          <a:xfrm>
            <a:off x="6092825" y="628015"/>
            <a:ext cx="5581015" cy="42310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50881"/>
            <a:ext cx="10515600" cy="589280"/>
          </a:xfrm>
        </p:spPr>
        <p:txBody>
          <a:bodyPr/>
          <a:p>
            <a:pPr algn="ctr"/>
            <a:r>
              <a:rPr lang="en-US" sz="3600" b="1"/>
              <a:t>EDA</a:t>
            </a:r>
            <a:endParaRPr lang="en-US" sz="3600" b="1"/>
          </a:p>
        </p:txBody>
      </p:sp>
      <p:pic>
        <p:nvPicPr>
          <p:cNvPr id="3" name="Picture 2" descr="LVI vs stage1"/>
          <p:cNvPicPr>
            <a:picLocks noChangeAspect="1"/>
          </p:cNvPicPr>
          <p:nvPr/>
        </p:nvPicPr>
        <p:blipFill>
          <a:blip r:embed="rId1"/>
          <a:stretch>
            <a:fillRect/>
          </a:stretch>
        </p:blipFill>
        <p:spPr>
          <a:xfrm>
            <a:off x="5369560" y="997585"/>
            <a:ext cx="6629400" cy="5357495"/>
          </a:xfrm>
          <a:prstGeom prst="rect">
            <a:avLst/>
          </a:prstGeom>
        </p:spPr>
      </p:pic>
      <p:sp>
        <p:nvSpPr>
          <p:cNvPr id="5" name="Text Box 4"/>
          <p:cNvSpPr txBox="1"/>
          <p:nvPr/>
        </p:nvSpPr>
        <p:spPr>
          <a:xfrm>
            <a:off x="131445" y="937895"/>
            <a:ext cx="5577840" cy="2030095"/>
          </a:xfrm>
          <a:prstGeom prst="rect">
            <a:avLst/>
          </a:prstGeom>
          <a:noFill/>
        </p:spPr>
        <p:txBody>
          <a:bodyPr wrap="square" rtlCol="0">
            <a:spAutoFit/>
          </a:bodyPr>
          <a:p>
            <a:r>
              <a:rPr lang="en-US" b="1"/>
              <a:t>Lymphovascular invasion (LVI) has been a predictor of worse survival outcomes in breast cancer. Lymphovascular invasion (LVI) has been a predictor of worse survival outcomes in breast cancer. The combination of higher stage and presence of LVI accounts for least survival outcome.</a:t>
            </a:r>
            <a:endParaRPr lang="en-US" b="1"/>
          </a:p>
          <a:p>
            <a:endParaRPr lang="en-US" b="1"/>
          </a:p>
        </p:txBody>
      </p:sp>
      <p:sp>
        <p:nvSpPr>
          <p:cNvPr id="6" name="Text Box 5"/>
          <p:cNvSpPr txBox="1"/>
          <p:nvPr/>
        </p:nvSpPr>
        <p:spPr>
          <a:xfrm>
            <a:off x="175895" y="3118485"/>
            <a:ext cx="5193665" cy="1568450"/>
          </a:xfrm>
          <a:prstGeom prst="rect">
            <a:avLst/>
          </a:prstGeom>
          <a:noFill/>
        </p:spPr>
        <p:txBody>
          <a:bodyPr wrap="square" rtlCol="0">
            <a:spAutoFit/>
          </a:bodyPr>
          <a:p>
            <a:pPr marL="285750" indent="-285750">
              <a:buFont typeface="Arial" panose="020B0604020202020204" pitchFamily="34" charset="0"/>
              <a:buChar char="•"/>
            </a:pPr>
            <a:r>
              <a:rPr lang="en-US" sz="1600"/>
              <a:t>There is no presence of LVI in intial stages of cancer.</a:t>
            </a:r>
            <a:endParaRPr lang="en-US" sz="1600"/>
          </a:p>
          <a:p>
            <a:pPr marL="285750" indent="-285750">
              <a:buFont typeface="Arial" panose="020B0604020202020204" pitchFamily="34" charset="0"/>
              <a:buChar char="•"/>
            </a:pPr>
            <a:r>
              <a:rPr lang="en-US" sz="1600"/>
              <a:t>More LVI are present in stage IIIB cancer.</a:t>
            </a:r>
            <a:endParaRPr lang="en-US" sz="1600"/>
          </a:p>
          <a:p>
            <a:pPr marL="285750" indent="-285750">
              <a:buFont typeface="Arial" panose="020B0604020202020204" pitchFamily="34" charset="0"/>
              <a:buChar char="•"/>
            </a:pPr>
            <a:r>
              <a:rPr lang="en-US" sz="1600"/>
              <a:t>Most of the cases above stage III have LVI Present in it</a:t>
            </a:r>
            <a:endParaRPr lang="en-US" sz="1600"/>
          </a:p>
          <a:p>
            <a:pPr marL="285750" indent="-285750">
              <a:buFont typeface="Arial" panose="020B0604020202020204" pitchFamily="34" charset="0"/>
              <a:buChar char="•"/>
            </a:pPr>
            <a:r>
              <a:rPr lang="en-US" sz="1600"/>
              <a:t>The patients present in the right side of the graph are having leeast survival outcome.</a:t>
            </a:r>
            <a:endParaRPr lang="en-US" sz="1600"/>
          </a:p>
          <a:p>
            <a:pPr marL="285750" indent="-285750">
              <a:buFont typeface="Arial" panose="020B0604020202020204" pitchFamily="34" charset="0"/>
              <a:buChar char="•"/>
            </a:pPr>
            <a:endParaRPr 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92156"/>
            <a:ext cx="10515600" cy="506730"/>
          </a:xfrm>
        </p:spPr>
        <p:txBody>
          <a:bodyPr/>
          <a:p>
            <a:r>
              <a:rPr lang="en-US"/>
              <a:t>EDA on survival</a:t>
            </a:r>
            <a:endParaRPr lang="en-US"/>
          </a:p>
        </p:txBody>
      </p:sp>
      <p:pic>
        <p:nvPicPr>
          <p:cNvPr id="3" name="Picture 2" descr="Survival vs Stages of cancer"/>
          <p:cNvPicPr>
            <a:picLocks noChangeAspect="1"/>
          </p:cNvPicPr>
          <p:nvPr/>
        </p:nvPicPr>
        <p:blipFill>
          <a:blip r:embed="rId1"/>
          <a:stretch>
            <a:fillRect/>
          </a:stretch>
        </p:blipFill>
        <p:spPr>
          <a:xfrm>
            <a:off x="68580" y="699135"/>
            <a:ext cx="5396230" cy="4402455"/>
          </a:xfrm>
          <a:prstGeom prst="rect">
            <a:avLst/>
          </a:prstGeom>
        </p:spPr>
      </p:pic>
      <p:pic>
        <p:nvPicPr>
          <p:cNvPr id="4" name="Picture 3" descr="Survival vs Stages of Surgery"/>
          <p:cNvPicPr>
            <a:picLocks noChangeAspect="1"/>
          </p:cNvPicPr>
          <p:nvPr/>
        </p:nvPicPr>
        <p:blipFill>
          <a:blip r:embed="rId2"/>
          <a:stretch>
            <a:fillRect/>
          </a:stretch>
        </p:blipFill>
        <p:spPr>
          <a:xfrm>
            <a:off x="6184265" y="780415"/>
            <a:ext cx="5230495" cy="4402455"/>
          </a:xfrm>
          <a:prstGeom prst="rect">
            <a:avLst/>
          </a:prstGeom>
        </p:spPr>
      </p:pic>
      <p:sp>
        <p:nvSpPr>
          <p:cNvPr id="5" name="Text Box 4"/>
          <p:cNvSpPr txBox="1"/>
          <p:nvPr/>
        </p:nvSpPr>
        <p:spPr>
          <a:xfrm>
            <a:off x="228600" y="5101590"/>
            <a:ext cx="11421110" cy="1168400"/>
          </a:xfrm>
          <a:prstGeom prst="rect">
            <a:avLst/>
          </a:prstGeom>
          <a:noFill/>
        </p:spPr>
        <p:txBody>
          <a:bodyPr wrap="square" rtlCol="0">
            <a:spAutoFit/>
          </a:bodyPr>
          <a:p>
            <a:pPr marL="285750" indent="-285750">
              <a:buFont typeface="Arial" panose="020B0604020202020204" pitchFamily="34" charset="0"/>
              <a:buChar char="•"/>
            </a:pPr>
            <a:r>
              <a:rPr lang="en-US" sz="1400"/>
              <a:t>Survival is least possible for the patients having cancer III and IV</a:t>
            </a:r>
            <a:endParaRPr lang="en-US" sz="1400"/>
          </a:p>
          <a:p>
            <a:pPr marL="285750" indent="-285750">
              <a:buFont typeface="Arial" panose="020B0604020202020204" pitchFamily="34" charset="0"/>
              <a:buChar char="•"/>
            </a:pPr>
            <a:r>
              <a:rPr lang="en-US" sz="1400"/>
              <a:t>The patients who had undergone complete and optimal surgery are survived</a:t>
            </a:r>
            <a:endParaRPr lang="en-US" sz="1400"/>
          </a:p>
          <a:p>
            <a:pPr marL="285750" indent="-285750">
              <a:buFont typeface="Arial" panose="020B0604020202020204" pitchFamily="34" charset="0"/>
              <a:buChar char="•"/>
            </a:pPr>
            <a:r>
              <a:rPr lang="en-US" sz="1400"/>
              <a:t>The patients who had undergone incomplete surgery are having less chance of survival</a:t>
            </a:r>
            <a:endParaRPr lang="en-US" sz="1400"/>
          </a:p>
          <a:p>
            <a:pPr marL="285750" indent="-285750">
              <a:buFont typeface="Arial" panose="020B0604020202020204" pitchFamily="34" charset="0"/>
              <a:buChar char="•"/>
            </a:pPr>
            <a:r>
              <a:rPr lang="en-US" sz="1400"/>
              <a:t>Patients under stage II Cancer are having high chance of survival</a:t>
            </a:r>
            <a:endParaRPr lang="en-US" sz="1400"/>
          </a:p>
          <a:p>
            <a:pPr marL="285750" indent="-285750">
              <a:buFont typeface="Arial" panose="020B0604020202020204" pitchFamily="34" charset="0"/>
              <a:buChar char="•"/>
            </a:pPr>
            <a:endParaRPr 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92156"/>
            <a:ext cx="10515600" cy="506730"/>
          </a:xfrm>
        </p:spPr>
        <p:txBody>
          <a:bodyPr/>
          <a:p>
            <a:r>
              <a:rPr lang="en-US"/>
              <a:t>EDA on Relapse</a:t>
            </a:r>
            <a:endParaRPr lang="en-US"/>
          </a:p>
        </p:txBody>
      </p:sp>
      <p:pic>
        <p:nvPicPr>
          <p:cNvPr id="3" name="Picture 2" descr="Relapse vs stage of cancer"/>
          <p:cNvPicPr>
            <a:picLocks noChangeAspect="1"/>
          </p:cNvPicPr>
          <p:nvPr/>
        </p:nvPicPr>
        <p:blipFill>
          <a:blip r:embed="rId1"/>
          <a:stretch>
            <a:fillRect/>
          </a:stretch>
        </p:blipFill>
        <p:spPr>
          <a:xfrm>
            <a:off x="157480" y="837565"/>
            <a:ext cx="4805680" cy="4432300"/>
          </a:xfrm>
          <a:prstGeom prst="rect">
            <a:avLst/>
          </a:prstGeom>
        </p:spPr>
      </p:pic>
      <p:pic>
        <p:nvPicPr>
          <p:cNvPr id="4" name="Picture 3" descr="Relapse vs Surgery"/>
          <p:cNvPicPr>
            <a:picLocks noChangeAspect="1"/>
          </p:cNvPicPr>
          <p:nvPr/>
        </p:nvPicPr>
        <p:blipFill>
          <a:blip r:embed="rId2"/>
          <a:stretch>
            <a:fillRect/>
          </a:stretch>
        </p:blipFill>
        <p:spPr>
          <a:xfrm>
            <a:off x="6123940" y="968375"/>
            <a:ext cx="5712460" cy="4291965"/>
          </a:xfrm>
          <a:prstGeom prst="rect">
            <a:avLst/>
          </a:prstGeom>
        </p:spPr>
      </p:pic>
      <p:sp>
        <p:nvSpPr>
          <p:cNvPr id="5" name="Text Box 4"/>
          <p:cNvSpPr txBox="1"/>
          <p:nvPr/>
        </p:nvSpPr>
        <p:spPr>
          <a:xfrm>
            <a:off x="479425" y="5260340"/>
            <a:ext cx="11156950" cy="953135"/>
          </a:xfrm>
          <a:prstGeom prst="rect">
            <a:avLst/>
          </a:prstGeom>
          <a:noFill/>
        </p:spPr>
        <p:txBody>
          <a:bodyPr wrap="square" rtlCol="0">
            <a:spAutoFit/>
          </a:bodyPr>
          <a:p>
            <a:pPr marL="285750" indent="-285750">
              <a:buFont typeface="Arial" panose="020B0604020202020204" pitchFamily="34" charset="0"/>
              <a:buChar char="•"/>
            </a:pPr>
            <a:r>
              <a:rPr lang="en-US" sz="1400"/>
              <a:t>All cases in the stage 4 cancer are relapse cases.</a:t>
            </a:r>
            <a:endParaRPr lang="en-US" sz="1400"/>
          </a:p>
          <a:p>
            <a:pPr marL="285750" indent="-285750">
              <a:buFont typeface="Arial" panose="020B0604020202020204" pitchFamily="34" charset="0"/>
              <a:buChar char="•"/>
            </a:pPr>
            <a:r>
              <a:rPr lang="en-US" sz="1400"/>
              <a:t>As the stages of cancer increases the relapse rate also increases. Almost all cases in the higher stages of cancer are relapsed</a:t>
            </a:r>
            <a:endParaRPr lang="en-US" sz="1400"/>
          </a:p>
          <a:p>
            <a:pPr marL="285750" indent="-285750">
              <a:buFont typeface="Arial" panose="020B0604020202020204" pitchFamily="34" charset="0"/>
              <a:buChar char="•"/>
            </a:pPr>
            <a:r>
              <a:rPr lang="en-US" sz="1400"/>
              <a:t>Chances of relpase in the icomplete surgery are higher than complete surgery.</a:t>
            </a:r>
            <a:endParaRPr lang="en-US" sz="1400"/>
          </a:p>
          <a:p>
            <a:pPr marL="285750" indent="-285750">
              <a:buFont typeface="Arial" panose="020B0604020202020204" pitchFamily="34" charset="0"/>
              <a:buChar char="•"/>
            </a:pPr>
            <a:r>
              <a:rPr lang="en-US" sz="1400"/>
              <a:t>Complete surgery and optimal surgery gives good result on non relpase category.</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250"/>
            <a:ext cx="10515600" cy="506730"/>
          </a:xfrm>
        </p:spPr>
        <p:txBody>
          <a:bodyPr/>
          <a:p>
            <a:r>
              <a:rPr lang="en-US"/>
              <a:t>EDA survival: </a:t>
            </a:r>
            <a:endParaRPr lang="en-US"/>
          </a:p>
        </p:txBody>
      </p:sp>
      <p:pic>
        <p:nvPicPr>
          <p:cNvPr id="3" name="Picture 2" descr="Alive"/>
          <p:cNvPicPr>
            <a:picLocks noChangeAspect="1"/>
          </p:cNvPicPr>
          <p:nvPr/>
        </p:nvPicPr>
        <p:blipFill>
          <a:blip r:embed="rId1"/>
          <a:stretch>
            <a:fillRect/>
          </a:stretch>
        </p:blipFill>
        <p:spPr>
          <a:xfrm>
            <a:off x="0" y="598170"/>
            <a:ext cx="5852160" cy="4787265"/>
          </a:xfrm>
          <a:prstGeom prst="rect">
            <a:avLst/>
          </a:prstGeom>
        </p:spPr>
      </p:pic>
      <p:pic>
        <p:nvPicPr>
          <p:cNvPr id="4" name="Picture 3" descr="Died"/>
          <p:cNvPicPr>
            <a:picLocks noChangeAspect="1"/>
          </p:cNvPicPr>
          <p:nvPr/>
        </p:nvPicPr>
        <p:blipFill>
          <a:blip r:embed="rId2"/>
          <a:stretch>
            <a:fillRect/>
          </a:stretch>
        </p:blipFill>
        <p:spPr>
          <a:xfrm>
            <a:off x="6125845" y="598170"/>
            <a:ext cx="5886450" cy="4786630"/>
          </a:xfrm>
          <a:prstGeom prst="rect">
            <a:avLst/>
          </a:prstGeom>
        </p:spPr>
      </p:pic>
      <p:sp>
        <p:nvSpPr>
          <p:cNvPr id="5" name="Text Box 4"/>
          <p:cNvSpPr txBox="1"/>
          <p:nvPr/>
        </p:nvSpPr>
        <p:spPr>
          <a:xfrm>
            <a:off x="495300" y="5476875"/>
            <a:ext cx="11633835" cy="460375"/>
          </a:xfrm>
          <a:prstGeom prst="rect">
            <a:avLst/>
          </a:prstGeom>
          <a:noFill/>
        </p:spPr>
        <p:txBody>
          <a:bodyPr wrap="square" rtlCol="0">
            <a:spAutoFit/>
          </a:bodyPr>
          <a:p>
            <a:r>
              <a:rPr lang="en-US" sz="2400" b="1"/>
              <a:t>The above graph shows the most occured values survived and non survived patients.</a:t>
            </a:r>
            <a:endParaRPr lang="en-US" sz="24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70236"/>
            <a:ext cx="10515600" cy="506730"/>
          </a:xfrm>
        </p:spPr>
        <p:txBody>
          <a:bodyPr/>
          <a:p>
            <a:r>
              <a:rPr lang="en-US"/>
              <a:t>EDA : </a:t>
            </a:r>
            <a:r>
              <a:rPr lang="en-US" sz="1600" b="1">
                <a:sym typeface="+mn-ea"/>
              </a:rPr>
              <a:t>The above graph shows the most occured values relapsed and non relapsed patients</a:t>
            </a:r>
            <a:endParaRPr lang="en-US" sz="1600" b="1">
              <a:sym typeface="+mn-ea"/>
            </a:endParaRPr>
          </a:p>
        </p:txBody>
      </p:sp>
      <p:pic>
        <p:nvPicPr>
          <p:cNvPr id="3" name="Picture 2" descr="relapse"/>
          <p:cNvPicPr>
            <a:picLocks noChangeAspect="1"/>
          </p:cNvPicPr>
          <p:nvPr/>
        </p:nvPicPr>
        <p:blipFill>
          <a:blip r:embed="rId1"/>
          <a:stretch>
            <a:fillRect/>
          </a:stretch>
        </p:blipFill>
        <p:spPr>
          <a:xfrm>
            <a:off x="228600" y="690245"/>
            <a:ext cx="5038725" cy="4677410"/>
          </a:xfrm>
          <a:prstGeom prst="rect">
            <a:avLst/>
          </a:prstGeom>
        </p:spPr>
      </p:pic>
      <p:pic>
        <p:nvPicPr>
          <p:cNvPr id="4" name="Picture 3" descr="not relapsed"/>
          <p:cNvPicPr>
            <a:picLocks noChangeAspect="1"/>
          </p:cNvPicPr>
          <p:nvPr/>
        </p:nvPicPr>
        <p:blipFill>
          <a:blip r:embed="rId2"/>
          <a:stretch>
            <a:fillRect/>
          </a:stretch>
        </p:blipFill>
        <p:spPr>
          <a:xfrm>
            <a:off x="6932295" y="690245"/>
            <a:ext cx="4705985" cy="4677410"/>
          </a:xfrm>
          <a:prstGeom prst="rect">
            <a:avLst/>
          </a:prstGeom>
        </p:spPr>
      </p:pic>
      <p:sp>
        <p:nvSpPr>
          <p:cNvPr id="5" name="Text Box 4"/>
          <p:cNvSpPr txBox="1"/>
          <p:nvPr/>
        </p:nvSpPr>
        <p:spPr>
          <a:xfrm>
            <a:off x="257810" y="5299710"/>
            <a:ext cx="11380470" cy="922020"/>
          </a:xfrm>
          <a:prstGeom prst="rect">
            <a:avLst/>
          </a:prstGeom>
          <a:noFill/>
        </p:spPr>
        <p:txBody>
          <a:bodyPr wrap="square" rtlCol="0">
            <a:spAutoFit/>
          </a:bodyPr>
          <a:p>
            <a:pPr marL="285750" indent="-285750">
              <a:buFont typeface="Arial" panose="020B0604020202020204" pitchFamily="34" charset="0"/>
              <a:buChar char="•"/>
            </a:pPr>
            <a:r>
              <a:rPr lang="en-US"/>
              <a:t>Here we can see that the intial treatment is not given for most of the relapsed patients and most of the chemo given patients are in the non relapsed category.</a:t>
            </a:r>
            <a:endParaRPr lang="en-US"/>
          </a:p>
          <a:p>
            <a:pPr marL="285750" indent="-285750">
              <a:buFont typeface="Arial" panose="020B0604020202020204" pitchFamily="34" charset="0"/>
              <a:buChar char="•"/>
            </a:pPr>
            <a:r>
              <a:rPr lang="en-US"/>
              <a:t> Intial chemo can be effective in preventing re occurence</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92156"/>
            <a:ext cx="10515600" cy="506730"/>
          </a:xfrm>
        </p:spPr>
        <p:txBody>
          <a:bodyPr/>
          <a:p>
            <a:r>
              <a:rPr lang="en-US"/>
              <a:t>Survival Analysis</a:t>
            </a:r>
            <a:endParaRPr lang="en-US"/>
          </a:p>
        </p:txBody>
      </p:sp>
      <p:pic>
        <p:nvPicPr>
          <p:cNvPr id="4" name="Picture 3" descr="relapse and non relapse"/>
          <p:cNvPicPr>
            <a:picLocks noChangeAspect="1"/>
          </p:cNvPicPr>
          <p:nvPr/>
        </p:nvPicPr>
        <p:blipFill>
          <a:blip r:embed="rId1"/>
          <a:stretch>
            <a:fillRect/>
          </a:stretch>
        </p:blipFill>
        <p:spPr>
          <a:xfrm>
            <a:off x="5677535" y="808355"/>
            <a:ext cx="6132195" cy="4254500"/>
          </a:xfrm>
          <a:prstGeom prst="rect">
            <a:avLst/>
          </a:prstGeom>
        </p:spPr>
      </p:pic>
      <p:pic>
        <p:nvPicPr>
          <p:cNvPr id="5" name="Picture 4" descr="survival"/>
          <p:cNvPicPr>
            <a:picLocks noChangeAspect="1"/>
          </p:cNvPicPr>
          <p:nvPr/>
        </p:nvPicPr>
        <p:blipFill>
          <a:blip r:embed="rId2"/>
          <a:stretch>
            <a:fillRect/>
          </a:stretch>
        </p:blipFill>
        <p:spPr>
          <a:xfrm>
            <a:off x="228600" y="842010"/>
            <a:ext cx="5457825" cy="4093845"/>
          </a:xfrm>
          <a:prstGeom prst="rect">
            <a:avLst/>
          </a:prstGeom>
        </p:spPr>
      </p:pic>
      <p:sp>
        <p:nvSpPr>
          <p:cNvPr id="6" name="Text Box 5"/>
          <p:cNvSpPr txBox="1"/>
          <p:nvPr/>
        </p:nvSpPr>
        <p:spPr>
          <a:xfrm>
            <a:off x="699135" y="5106670"/>
            <a:ext cx="10833100" cy="645160"/>
          </a:xfrm>
          <a:prstGeom prst="rect">
            <a:avLst/>
          </a:prstGeom>
          <a:noFill/>
        </p:spPr>
        <p:txBody>
          <a:bodyPr wrap="square" rtlCol="0">
            <a:spAutoFit/>
          </a:bodyPr>
          <a:p>
            <a:pPr marL="285750" indent="-285750">
              <a:buFont typeface="Arial" panose="020B0604020202020204" pitchFamily="34" charset="0"/>
              <a:buChar char="•"/>
            </a:pPr>
            <a:r>
              <a:rPr lang="en-US"/>
              <a:t>Survival rate of TNBC is not very viable.  We can see a steep bend at the starting of curve</a:t>
            </a:r>
            <a:endParaRPr lang="en-US"/>
          </a:p>
          <a:p>
            <a:pPr marL="285750" indent="-285750">
              <a:buFont typeface="Arial" panose="020B0604020202020204" pitchFamily="34" charset="0"/>
              <a:buChar char="•"/>
            </a:pPr>
            <a:r>
              <a:rPr lang="en-US"/>
              <a:t>Survival rate of non relapsed patients high as compared to the relapsed patients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71755" y="1302703"/>
            <a:ext cx="8281035" cy="4703445"/>
          </a:xfrm>
          <a:prstGeom prst="rect">
            <a:avLst/>
          </a:prstGeom>
        </p:spPr>
        <p:txBody>
          <a:bodyPr vert="horz" wrap="square" lIns="0" tIns="0" rIns="0" bIns="0" rtlCol="0" anchor="ctr">
            <a:spAutoFit/>
          </a:bodyPr>
          <a:lstStyle/>
          <a:p>
            <a:pPr marL="57150">
              <a:lnSpc>
                <a:spcPct val="90000"/>
              </a:lnSpc>
              <a:spcBef>
                <a:spcPts val="600"/>
              </a:spcBef>
              <a:spcAft>
                <a:spcPts val="600"/>
              </a:spcAft>
            </a:pPr>
            <a:r>
              <a:rPr lang="en-US" sz="2400" dirty="0"/>
              <a:t>And additional steps for data preparation</a:t>
            </a:r>
            <a:endParaRPr lang="en-US" sz="2400" dirty="0"/>
          </a:p>
          <a:p>
            <a:pPr marL="400050" indent="-342900">
              <a:lnSpc>
                <a:spcPct val="90000"/>
              </a:lnSpc>
              <a:spcBef>
                <a:spcPts val="600"/>
              </a:spcBef>
              <a:spcAft>
                <a:spcPts val="600"/>
              </a:spcAft>
              <a:buFont typeface="Arial" panose="020B0604020202020204" pitchFamily="34" charset="0"/>
              <a:buChar char="•"/>
            </a:pPr>
            <a:r>
              <a:rPr lang="en-US" altLang="en-IN" dirty="0"/>
              <a:t>The ‘chemo given intially ‘ feature , unwanted white spaces are cleaned using lstrip and rstrip functions</a:t>
            </a:r>
            <a:endParaRPr lang="en-US" altLang="en-IN" dirty="0"/>
          </a:p>
          <a:p>
            <a:pPr marL="400050" indent="-342900">
              <a:lnSpc>
                <a:spcPct val="90000"/>
              </a:lnSpc>
              <a:spcBef>
                <a:spcPts val="600"/>
              </a:spcBef>
              <a:spcAft>
                <a:spcPts val="600"/>
              </a:spcAft>
              <a:buFont typeface="Arial" panose="020B0604020202020204" pitchFamily="34" charset="0"/>
              <a:buChar char="•"/>
            </a:pPr>
            <a:r>
              <a:rPr lang="en-US" altLang="en-IN" dirty="0"/>
              <a:t>The tumor size column is converted into float after removing unwanted expressions from the columns</a:t>
            </a:r>
            <a:endParaRPr lang="en-US" altLang="en-IN" dirty="0"/>
          </a:p>
          <a:p>
            <a:pPr marL="400050" indent="-342900">
              <a:lnSpc>
                <a:spcPct val="90000"/>
              </a:lnSpc>
              <a:spcBef>
                <a:spcPts val="600"/>
              </a:spcBef>
              <a:spcAft>
                <a:spcPts val="600"/>
              </a:spcAft>
              <a:buFont typeface="Arial" panose="020B0604020202020204" pitchFamily="34" charset="0"/>
              <a:buChar char="•"/>
            </a:pPr>
            <a:r>
              <a:rPr lang="en-US" altLang="en-IN" dirty="0"/>
              <a:t>Missing values in the tumor size are imputed as 0</a:t>
            </a:r>
            <a:endParaRPr lang="en-US" altLang="en-IN" dirty="0"/>
          </a:p>
          <a:p>
            <a:pPr marL="400050" indent="-342900">
              <a:lnSpc>
                <a:spcPct val="90000"/>
              </a:lnSpc>
              <a:spcBef>
                <a:spcPts val="600"/>
              </a:spcBef>
              <a:spcAft>
                <a:spcPts val="600"/>
              </a:spcAft>
              <a:buFont typeface="Arial" panose="020B0604020202020204" pitchFamily="34" charset="0"/>
              <a:buChar char="•"/>
            </a:pPr>
            <a:r>
              <a:rPr lang="en-US" altLang="en-IN" dirty="0"/>
              <a:t>Missing value in the outcome time is imputed using median imputing </a:t>
            </a:r>
            <a:endParaRPr lang="en-US" altLang="en-IN" dirty="0"/>
          </a:p>
          <a:p>
            <a:pPr marL="400050" indent="-342900">
              <a:lnSpc>
                <a:spcPct val="90000"/>
              </a:lnSpc>
              <a:spcBef>
                <a:spcPts val="600"/>
              </a:spcBef>
              <a:spcAft>
                <a:spcPts val="600"/>
              </a:spcAft>
              <a:buFont typeface="Arial" panose="020B0604020202020204" pitchFamily="34" charset="0"/>
              <a:buChar char="•"/>
            </a:pPr>
            <a:r>
              <a:rPr lang="en-US" altLang="en-IN" dirty="0"/>
              <a:t>Data is splitted in the ratio of 3:7 for test and train</a:t>
            </a:r>
            <a:endParaRPr lang="en-US" altLang="en-IN" dirty="0"/>
          </a:p>
          <a:p>
            <a:pPr marL="400050" indent="-342900">
              <a:lnSpc>
                <a:spcPct val="90000"/>
              </a:lnSpc>
              <a:spcBef>
                <a:spcPts val="600"/>
              </a:spcBef>
              <a:spcAft>
                <a:spcPts val="600"/>
              </a:spcAft>
              <a:buFont typeface="Arial" panose="020B0604020202020204" pitchFamily="34" charset="0"/>
              <a:buChar char="•"/>
            </a:pPr>
            <a:r>
              <a:rPr lang="en-US" altLang="en-IN" dirty="0"/>
              <a:t>Data set is highly unbalanced . So tried out some of the techniques like SMOTE.</a:t>
            </a:r>
            <a:endParaRPr lang="en-US" altLang="en-IN" dirty="0"/>
          </a:p>
          <a:p>
            <a:pPr marL="400050" indent="-342900">
              <a:lnSpc>
                <a:spcPct val="90000"/>
              </a:lnSpc>
              <a:spcBef>
                <a:spcPts val="600"/>
              </a:spcBef>
              <a:spcAft>
                <a:spcPts val="600"/>
              </a:spcAft>
              <a:buFont typeface="Arial" panose="020B0604020202020204" pitchFamily="34" charset="0"/>
              <a:buChar char="•"/>
            </a:pPr>
            <a:r>
              <a:rPr lang="en-US" altLang="en-IN" dirty="0"/>
              <a:t>One hot encoding is used for converting categorical to numerical value</a:t>
            </a:r>
            <a:endParaRPr lang="en-US" altLang="en-IN" dirty="0"/>
          </a:p>
          <a:p>
            <a:pPr marL="400050" indent="-342900">
              <a:lnSpc>
                <a:spcPct val="90000"/>
              </a:lnSpc>
              <a:spcBef>
                <a:spcPts val="600"/>
              </a:spcBef>
              <a:spcAft>
                <a:spcPts val="600"/>
              </a:spcAft>
              <a:buFont typeface="Arial" panose="020B0604020202020204" pitchFamily="34" charset="0"/>
              <a:buChar char="•"/>
            </a:pPr>
            <a:endParaRPr lang="en-US" sz="2400" dirty="0"/>
          </a:p>
          <a:p>
            <a:pPr marL="57150">
              <a:lnSpc>
                <a:spcPct val="90000"/>
              </a:lnSpc>
              <a:spcBef>
                <a:spcPts val="600"/>
              </a:spcBef>
              <a:spcAft>
                <a:spcPts val="600"/>
              </a:spcAft>
            </a:pPr>
            <a:endParaRPr lang="en-US" sz="3000" dirty="0">
              <a:solidFill>
                <a:srgbClr val="FF0000"/>
              </a:solidFill>
            </a:endParaRPr>
          </a:p>
        </p:txBody>
      </p:sp>
      <p:pic>
        <p:nvPicPr>
          <p:cNvPr id="7" name="Graphic 6" descr="Databas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181168" y="1376312"/>
            <a:ext cx="3547689" cy="3547689"/>
          </a:xfrm>
          <a:prstGeom prst="rect">
            <a:avLst/>
          </a:prstGeom>
        </p:spPr>
      </p:pic>
      <p:sp>
        <p:nvSpPr>
          <p:cNvPr id="4" name="Title 3"/>
          <p:cNvSpPr>
            <a:spLocks noGrp="1"/>
          </p:cNvSpPr>
          <p:nvPr>
            <p:ph type="title"/>
          </p:nvPr>
        </p:nvSpPr>
        <p:spPr>
          <a:xfrm>
            <a:off x="838200" y="-152445"/>
            <a:ext cx="10515600" cy="535531"/>
          </a:xfrm>
        </p:spPr>
        <p:txBody>
          <a:bodyPr vert="horz" lIns="91440" tIns="45720" rIns="91440" bIns="45720" rtlCol="0" anchor="ctr">
            <a:spAutoFit/>
          </a:bodyPr>
          <a:lstStyle/>
          <a:p>
            <a:r>
              <a:rPr lang="en-US" dirty="0"/>
              <a:t>Data Preparation</a:t>
            </a:r>
            <a:endParaRPr lang="en-US" dirty="0"/>
          </a:p>
        </p:txBody>
      </p:sp>
      <p:sp>
        <p:nvSpPr>
          <p:cNvPr id="13"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92156"/>
            <a:ext cx="10515600" cy="506730"/>
          </a:xfrm>
        </p:spPr>
        <p:txBody>
          <a:bodyPr/>
          <a:p>
            <a:r>
              <a:rPr lang="en-US"/>
              <a:t>Tumor Size : Data Preparation</a:t>
            </a:r>
            <a:endParaRPr lang="en-US"/>
          </a:p>
        </p:txBody>
      </p:sp>
      <p:pic>
        <p:nvPicPr>
          <p:cNvPr id="3" name="Picture 2" descr="tumor soze"/>
          <p:cNvPicPr>
            <a:picLocks noChangeAspect="1"/>
          </p:cNvPicPr>
          <p:nvPr/>
        </p:nvPicPr>
        <p:blipFill>
          <a:blip r:embed="rId1"/>
          <a:stretch>
            <a:fillRect/>
          </a:stretch>
        </p:blipFill>
        <p:spPr>
          <a:xfrm>
            <a:off x="8162925" y="958215"/>
            <a:ext cx="3917315" cy="3825875"/>
          </a:xfrm>
          <a:prstGeom prst="rect">
            <a:avLst/>
          </a:prstGeom>
        </p:spPr>
      </p:pic>
      <p:sp>
        <p:nvSpPr>
          <p:cNvPr id="4" name="Text Box 3"/>
          <p:cNvSpPr txBox="1"/>
          <p:nvPr/>
        </p:nvSpPr>
        <p:spPr>
          <a:xfrm>
            <a:off x="435610" y="948055"/>
            <a:ext cx="7313295" cy="2306955"/>
          </a:xfrm>
          <a:prstGeom prst="rect">
            <a:avLst/>
          </a:prstGeom>
          <a:noFill/>
        </p:spPr>
        <p:txBody>
          <a:bodyPr wrap="square" rtlCol="0">
            <a:spAutoFit/>
          </a:bodyPr>
          <a:p>
            <a:pPr marL="285750" indent="-285750">
              <a:buFont typeface="Arial" panose="020B0604020202020204" pitchFamily="34" charset="0"/>
              <a:buChar char="•"/>
            </a:pPr>
            <a:r>
              <a:rPr lang="en-US"/>
              <a:t>Here tumor size are given in different scales. Tumor length is defined as length of widest points in tumor.</a:t>
            </a:r>
            <a:endParaRPr lang="en-US"/>
          </a:p>
          <a:p>
            <a:pPr marL="285750" indent="-285750">
              <a:buFont typeface="Arial" panose="020B0604020202020204" pitchFamily="34" charset="0"/>
              <a:buChar char="•"/>
            </a:pPr>
            <a:r>
              <a:rPr lang="en-US"/>
              <a:t>Here some of the measurements are in area like 8*9, 11*10 etc.</a:t>
            </a:r>
            <a:endParaRPr lang="en-US"/>
          </a:p>
          <a:p>
            <a:pPr marL="285750" indent="-285750">
              <a:buFont typeface="Arial" panose="020B0604020202020204" pitchFamily="34" charset="0"/>
              <a:buChar char="•"/>
            </a:pPr>
            <a:r>
              <a:rPr lang="en-US"/>
              <a:t>Considering this as a area of rectangular shape. We can measure the widest point by calculating its diagonal.</a:t>
            </a:r>
            <a:endParaRPr lang="en-US"/>
          </a:p>
          <a:p>
            <a:pPr marL="285750" indent="-285750">
              <a:buFont typeface="Arial" panose="020B0604020202020204" pitchFamily="34" charset="0"/>
              <a:buChar char="•"/>
            </a:pPr>
            <a:r>
              <a:rPr lang="en-US"/>
              <a:t>Here i considered the area as a an area of rectangle and calculated its diagonal. Then replaced area with area diagonal length</a:t>
            </a:r>
            <a:endParaRPr lang="en-US"/>
          </a:p>
          <a:p>
            <a:pPr indent="0">
              <a:buFont typeface="Arial" panose="020B0604020202020204" pitchFamily="34" charset="0"/>
              <a:buNone/>
            </a:pPr>
            <a:endParaRPr lang="en-US"/>
          </a:p>
        </p:txBody>
      </p:sp>
      <p:sp>
        <p:nvSpPr>
          <p:cNvPr id="5" name="Text Box 4"/>
          <p:cNvSpPr txBox="1"/>
          <p:nvPr/>
        </p:nvSpPr>
        <p:spPr>
          <a:xfrm>
            <a:off x="871220" y="3255010"/>
            <a:ext cx="5395595" cy="1198880"/>
          </a:xfrm>
          <a:prstGeom prst="rect">
            <a:avLst/>
          </a:prstGeom>
          <a:noFill/>
        </p:spPr>
        <p:txBody>
          <a:bodyPr wrap="square" rtlCol="0">
            <a:spAutoFit/>
          </a:bodyPr>
          <a:p>
            <a:r>
              <a:rPr lang="en-US"/>
              <a:t>eg:</a:t>
            </a:r>
            <a:endParaRPr lang="en-US"/>
          </a:p>
          <a:p>
            <a:r>
              <a:rPr lang="en-US"/>
              <a:t>area = 8*9</a:t>
            </a:r>
            <a:endParaRPr lang="en-US"/>
          </a:p>
          <a:p>
            <a:r>
              <a:rPr lang="en-US"/>
              <a:t>diagonal = sqrt(8*8 + 9*9)</a:t>
            </a:r>
            <a:endParaRPr lang="en-US"/>
          </a:p>
          <a:p>
            <a:r>
              <a:rPr lang="en-US"/>
              <a:t>length = 12.2</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erson Cartoon clipart - Avatar, Business, Company, transparent clip ar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126" y="1288252"/>
            <a:ext cx="2964951" cy="29649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15173" y="1551398"/>
            <a:ext cx="4551452" cy="1198880"/>
          </a:xfrm>
          <a:prstGeom prst="rect">
            <a:avLst/>
          </a:prstGeom>
          <a:noFill/>
        </p:spPr>
        <p:txBody>
          <a:bodyPr wrap="square" rtlCol="0">
            <a:spAutoFit/>
          </a:bodyPr>
          <a:lstStyle/>
          <a:p>
            <a:r>
              <a:rPr lang="en-US" altLang="en-IN" sz="2400" dirty="0"/>
              <a:t>Devanand R</a:t>
            </a:r>
            <a:endParaRPr lang="en-IN" sz="2400" dirty="0"/>
          </a:p>
          <a:p>
            <a:r>
              <a:rPr lang="en-US" altLang="en-IN" sz="2400" dirty="0"/>
              <a:t>B.Tech Graduate</a:t>
            </a:r>
            <a:endParaRPr lang="en-US" altLang="en-IN" sz="2400" dirty="0"/>
          </a:p>
          <a:p>
            <a:r>
              <a:rPr lang="en-IN" sz="2400" dirty="0"/>
              <a:t>in/devanand-r-</a:t>
            </a:r>
            <a:endParaRPr lang="en-IN" sz="2400" dirty="0"/>
          </a:p>
        </p:txBody>
      </p:sp>
      <p:sp>
        <p:nvSpPr>
          <p:cNvPr id="3" name="TextBox 2"/>
          <p:cNvSpPr txBox="1"/>
          <p:nvPr/>
        </p:nvSpPr>
        <p:spPr>
          <a:xfrm>
            <a:off x="861134" y="603682"/>
            <a:ext cx="3639843" cy="369332"/>
          </a:xfrm>
          <a:prstGeom prst="rect">
            <a:avLst/>
          </a:prstGeom>
          <a:noFill/>
        </p:spPr>
        <p:txBody>
          <a:bodyPr wrap="none" rtlCol="0">
            <a:spAutoFit/>
          </a:bodyPr>
          <a:lstStyle/>
          <a:p>
            <a:r>
              <a:rPr lang="en-IN" dirty="0"/>
              <a:t>Include you picture – Not mandatory</a:t>
            </a:r>
            <a:endParaRPr lang="en-IN" dirty="0"/>
          </a:p>
        </p:txBody>
      </p:sp>
      <p:sp>
        <p:nvSpPr>
          <p:cNvPr id="4" name="Slide Number Placeholder 3"/>
          <p:cNvSpPr>
            <a:spLocks noGrp="1"/>
          </p:cNvSpPr>
          <p:nvPr>
            <p:ph type="sldNum" sz="quarter" idx="12"/>
          </p:nvPr>
        </p:nvSpPr>
        <p:spPr/>
        <p:txBody>
          <a:bodyPr/>
          <a:lstStyle/>
          <a:p>
            <a:fld id="{C000C972-01EB-4384-8FDE-EFE378D97B1B}" type="slidenum">
              <a:rPr lang="en-IN" smtClean="0"/>
            </a:fld>
            <a:endParaRPr lang="en-IN" dirty="0"/>
          </a:p>
        </p:txBody>
      </p:sp>
      <p:pic>
        <p:nvPicPr>
          <p:cNvPr id="6" name="Picture 5" descr="A picture containing drawing&#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2858" y="-15637"/>
            <a:ext cx="2718854" cy="12386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1010024" y="3050435"/>
            <a:ext cx="4581307" cy="757130"/>
          </a:xfrm>
          <a:prstGeom prst="rect">
            <a:avLst/>
          </a:prstGeom>
        </p:spPr>
        <p:txBody>
          <a:bodyPr vert="horz" wrap="square" lIns="91440" tIns="45720" rIns="91440" bIns="45720" rtlCol="0" anchor="b">
            <a:spAutoFit/>
          </a:bodyPr>
          <a:lstStyle>
            <a:defPPr>
              <a:defRPr lang="en-US"/>
            </a:defPPr>
            <a:lvl1pPr>
              <a:lnSpc>
                <a:spcPct val="90000"/>
              </a:lnSpc>
              <a:spcBef>
                <a:spcPct val="0"/>
              </a:spcBef>
              <a:spcAft>
                <a:spcPts val="600"/>
              </a:spcAft>
              <a:defRPr sz="4800">
                <a:solidFill>
                  <a:srgbClr val="FFFFFF"/>
                </a:solidFill>
                <a:latin typeface="Georgia" panose="02040502050405020303" pitchFamily="18" charset="0"/>
                <a:ea typeface="+mj-ea"/>
                <a:cs typeface="+mj-cs"/>
              </a:defRPr>
            </a:lvl1pPr>
          </a:lstStyle>
          <a:p>
            <a:r>
              <a:rPr lang="en-US" dirty="0">
                <a:solidFill>
                  <a:schemeClr val="tx1"/>
                </a:solidFill>
              </a:rPr>
              <a:t>Model Building</a:t>
            </a:r>
            <a:endParaRPr lang="en-US" dirty="0">
              <a:solidFill>
                <a:schemeClr val="tx1"/>
              </a:solidFill>
            </a:endParaRPr>
          </a:p>
        </p:txBody>
      </p:sp>
      <p:sp>
        <p:nvSpPr>
          <p:cNvPr id="3" name="Title 2"/>
          <p:cNvSpPr>
            <a:spLocks noGrp="1"/>
          </p:cNvSpPr>
          <p:nvPr>
            <p:ph type="title"/>
          </p:nvPr>
        </p:nvSpPr>
        <p:spPr/>
        <p:txBody>
          <a:bodyPr/>
          <a:lstStyle/>
          <a:p>
            <a:r>
              <a:rPr lang="en-US" dirty="0"/>
              <a:t> </a:t>
            </a:r>
            <a:endParaRPr lang="en-IN" dirty="0"/>
          </a:p>
        </p:txBody>
      </p:sp>
      <p:sp>
        <p:nvSpPr>
          <p:cNvPr id="16"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098" name="Picture 2" descr="Bim, building, computer, document, plan, research, simulation icon - Download on Iconfin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62749" y="891041"/>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02089" y="1343886"/>
            <a:ext cx="12194711" cy="3636010"/>
          </a:xfrm>
          <a:prstGeom prst="rect">
            <a:avLst/>
          </a:prstGeom>
        </p:spPr>
        <p:txBody>
          <a:bodyPr vert="horz" wrap="square" lIns="0" tIns="0" rIns="0" bIns="0" rtlCol="0">
            <a:spAutoFit/>
          </a:bodyPr>
          <a:lstStyle>
            <a:defPPr>
              <a:defRPr lang="en-US"/>
            </a:defPPr>
            <a:lvl1pPr marL="285750" indent="-285750">
              <a:lnSpc>
                <a:spcPct val="90000"/>
              </a:lnSpc>
              <a:spcAft>
                <a:spcPts val="600"/>
              </a:spcAft>
              <a:buFont typeface="Arial" panose="020B0604020202020204" pitchFamily="34" charset="0"/>
              <a:buChar char="•"/>
              <a:defRPr sz="1600" b="0"/>
            </a:lvl1pPr>
          </a:lstStyle>
          <a:p>
            <a:pPr marL="0" lvl="1">
              <a:lnSpc>
                <a:spcPct val="107000"/>
              </a:lnSpc>
              <a:spcAft>
                <a:spcPts val="800"/>
              </a:spcAft>
            </a:pPr>
            <a:r>
              <a:rPr lang="en-US" sz="2000" b="1" dirty="0">
                <a:latin typeface="Calibri" panose="020F0502020204030204" pitchFamily="34" charset="0"/>
                <a:cs typeface="Times New Roman" panose="02020603050405020304" pitchFamily="18" charset="0"/>
              </a:rPr>
              <a:t>Algorithms used: </a:t>
            </a:r>
            <a:endParaRPr lang="en-US" sz="2200" dirty="0"/>
          </a:p>
          <a:p>
            <a:pPr marL="457200" marR="0" indent="-457200">
              <a:lnSpc>
                <a:spcPct val="107000"/>
              </a:lnSpc>
              <a:spcBef>
                <a:spcPts val="0"/>
              </a:spcBef>
              <a:spcAft>
                <a:spcPts val="800"/>
              </a:spcAf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KNN - Plotted K values and accuracy for best k value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Naive Bayes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Logistic regression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Random Forest  - n value = 8, max depth = 3</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XGB with grid search CV</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2000" b="1" dirty="0">
              <a:latin typeface="Calibri" panose="020F0502020204030204" pitchFamily="34" charset="0"/>
              <a:ea typeface="Calibri" panose="020F0502020204030204" pitchFamily="34" charset="0"/>
              <a:cs typeface="Times New Roman" panose="02020603050405020304" pitchFamily="18" charset="0"/>
            </a:endParaRPr>
          </a:p>
          <a:p>
            <a:pPr lvl="1"/>
            <a:endParaRPr lang="en-US" sz="2200" dirty="0"/>
          </a:p>
          <a:p>
            <a:endParaRPr lang="en-US" sz="2000" dirty="0"/>
          </a:p>
        </p:txBody>
      </p:sp>
      <p:sp>
        <p:nvSpPr>
          <p:cNvPr id="3" name="Title 2"/>
          <p:cNvSpPr>
            <a:spLocks noGrp="1"/>
          </p:cNvSpPr>
          <p:nvPr>
            <p:ph type="title"/>
          </p:nvPr>
        </p:nvSpPr>
        <p:spPr>
          <a:xfrm>
            <a:off x="302089" y="83100"/>
            <a:ext cx="10442111" cy="507831"/>
          </a:xfrm>
        </p:spPr>
        <p:txBody>
          <a:bodyPr vert="horz" wrap="square" lIns="91440" tIns="45720" rIns="91440" bIns="45720" rtlCol="0" anchor="ctr">
            <a:spAutoFit/>
          </a:bodyPr>
          <a:lstStyle/>
          <a:p>
            <a:r>
              <a:rPr lang="en-US" dirty="0"/>
              <a:t>Model Description </a:t>
            </a:r>
            <a:endParaRPr lang="en-US" dirty="0"/>
          </a:p>
        </p:txBody>
      </p:sp>
      <p:sp>
        <p:nvSpPr>
          <p:cNvPr id="12"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119"/>
            <a:ext cx="10515600" cy="507831"/>
          </a:xfrm>
        </p:spPr>
        <p:txBody>
          <a:bodyPr vert="horz" lIns="91440" tIns="45720" rIns="91440" bIns="45720" rtlCol="0" anchor="ctr">
            <a:spAutoFit/>
          </a:bodyPr>
          <a:lstStyle/>
          <a:p>
            <a:r>
              <a:rPr lang="en-US" dirty="0"/>
              <a:t>Outputs of the Model in Codes</a:t>
            </a:r>
            <a:endParaRPr lang="en-US" dirty="0"/>
          </a:p>
        </p:txBody>
      </p:sp>
      <p:sp>
        <p:nvSpPr>
          <p:cNvPr id="15"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3" name="Picture 2" descr="KNN"/>
          <p:cNvPicPr>
            <a:picLocks noChangeAspect="1"/>
          </p:cNvPicPr>
          <p:nvPr/>
        </p:nvPicPr>
        <p:blipFill>
          <a:blip r:embed="rId1"/>
          <a:stretch>
            <a:fillRect/>
          </a:stretch>
        </p:blipFill>
        <p:spPr>
          <a:xfrm>
            <a:off x="228600" y="714375"/>
            <a:ext cx="3794760" cy="3358515"/>
          </a:xfrm>
          <a:prstGeom prst="rect">
            <a:avLst/>
          </a:prstGeom>
        </p:spPr>
      </p:pic>
      <p:pic>
        <p:nvPicPr>
          <p:cNvPr id="5" name="Picture 4" descr="Elbow plot KNN"/>
          <p:cNvPicPr>
            <a:picLocks noChangeAspect="1"/>
          </p:cNvPicPr>
          <p:nvPr/>
        </p:nvPicPr>
        <p:blipFill>
          <a:blip r:embed="rId2"/>
          <a:stretch>
            <a:fillRect/>
          </a:stretch>
        </p:blipFill>
        <p:spPr>
          <a:xfrm>
            <a:off x="0" y="4241165"/>
            <a:ext cx="3313430" cy="2108835"/>
          </a:xfrm>
          <a:prstGeom prst="rect">
            <a:avLst/>
          </a:prstGeom>
        </p:spPr>
      </p:pic>
      <p:pic>
        <p:nvPicPr>
          <p:cNvPr id="6" name="Picture 5" descr="logistic"/>
          <p:cNvPicPr>
            <a:picLocks noChangeAspect="1"/>
          </p:cNvPicPr>
          <p:nvPr/>
        </p:nvPicPr>
        <p:blipFill>
          <a:blip r:embed="rId3"/>
          <a:stretch>
            <a:fillRect/>
          </a:stretch>
        </p:blipFill>
        <p:spPr>
          <a:xfrm>
            <a:off x="4196080" y="570865"/>
            <a:ext cx="3799840" cy="3357880"/>
          </a:xfrm>
          <a:prstGeom prst="rect">
            <a:avLst/>
          </a:prstGeom>
        </p:spPr>
      </p:pic>
      <p:pic>
        <p:nvPicPr>
          <p:cNvPr id="7" name="Picture 6" descr="nave bayes"/>
          <p:cNvPicPr>
            <a:picLocks noChangeAspect="1"/>
          </p:cNvPicPr>
          <p:nvPr/>
        </p:nvPicPr>
        <p:blipFill>
          <a:blip r:embed="rId4"/>
          <a:stretch>
            <a:fillRect/>
          </a:stretch>
        </p:blipFill>
        <p:spPr>
          <a:xfrm>
            <a:off x="8168640" y="486410"/>
            <a:ext cx="3653790" cy="3357245"/>
          </a:xfrm>
          <a:prstGeom prst="rect">
            <a:avLst/>
          </a:prstGeom>
        </p:spPr>
      </p:pic>
      <p:pic>
        <p:nvPicPr>
          <p:cNvPr id="8" name="Picture 7" descr="SVM"/>
          <p:cNvPicPr>
            <a:picLocks noChangeAspect="1"/>
          </p:cNvPicPr>
          <p:nvPr/>
        </p:nvPicPr>
        <p:blipFill>
          <a:blip r:embed="rId5"/>
          <a:stretch>
            <a:fillRect/>
          </a:stretch>
        </p:blipFill>
        <p:spPr>
          <a:xfrm>
            <a:off x="3081655" y="4088130"/>
            <a:ext cx="3901440" cy="2496185"/>
          </a:xfrm>
          <a:prstGeom prst="rect">
            <a:avLst/>
          </a:prstGeom>
        </p:spPr>
      </p:pic>
      <p:pic>
        <p:nvPicPr>
          <p:cNvPr id="9" name="Picture 8" descr="XGBOOST"/>
          <p:cNvPicPr>
            <a:picLocks noChangeAspect="1"/>
          </p:cNvPicPr>
          <p:nvPr/>
        </p:nvPicPr>
        <p:blipFill>
          <a:blip r:embed="rId6"/>
          <a:stretch>
            <a:fillRect/>
          </a:stretch>
        </p:blipFill>
        <p:spPr>
          <a:xfrm>
            <a:off x="7093585" y="3928745"/>
            <a:ext cx="4836160" cy="26549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 5"/>
          <p:cNvGraphicFramePr>
            <a:graphicFrameLocks noGrp="1"/>
          </p:cNvGraphicFramePr>
          <p:nvPr/>
        </p:nvGraphicFramePr>
        <p:xfrm>
          <a:off x="447378" y="1657350"/>
          <a:ext cx="10986135" cy="2708910"/>
        </p:xfrm>
        <a:graphic>
          <a:graphicData uri="http://schemas.openxmlformats.org/drawingml/2006/table">
            <a:tbl>
              <a:tblPr firstRow="1" bandRow="1">
                <a:tableStyleId>{5C22544A-7EE6-4342-B048-85BDC9FD1C3A}</a:tableStyleId>
              </a:tblPr>
              <a:tblGrid>
                <a:gridCol w="1893560"/>
                <a:gridCol w="1725928"/>
                <a:gridCol w="1815343"/>
                <a:gridCol w="1880870"/>
                <a:gridCol w="1819884"/>
                <a:gridCol w="1850377"/>
              </a:tblGrid>
              <a:tr h="937100">
                <a:tc>
                  <a:txBody>
                    <a:bodyPr/>
                    <a:lstStyle/>
                    <a:p>
                      <a:pPr algn="ctr"/>
                      <a:r>
                        <a:rPr lang="en-US" sz="2000" dirty="0"/>
                        <a:t>Models</a:t>
                      </a:r>
                      <a:endParaRPr lang="en-US" sz="2000" dirty="0"/>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2000" dirty="0"/>
                        <a:t>Naive bayes</a:t>
                      </a:r>
                      <a:endParaRPr lang="en-US" sz="20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2000" dirty="0"/>
                        <a:t>KNN</a:t>
                      </a:r>
                      <a:endParaRPr lang="en-US" sz="20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2000" dirty="0"/>
                        <a:t>Logistic Regression</a:t>
                      </a:r>
                      <a:endParaRPr lang="en-US" sz="2000" dirty="0"/>
                    </a:p>
                  </a:txBody>
                  <a:tcPr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p>
                      <a:pPr algn="ctr">
                        <a:buNone/>
                      </a:pPr>
                      <a:r>
                        <a:rPr lang="en-US" sz="2000" dirty="0"/>
                        <a:t>SVM</a:t>
                      </a:r>
                      <a:endParaRPr lang="en-US" sz="2000" dirty="0"/>
                    </a:p>
                  </a:txBody>
                  <a:tcPr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p>
                      <a:pPr algn="ctr">
                        <a:buNone/>
                      </a:pPr>
                      <a:r>
                        <a:rPr lang="en-US" sz="2000" dirty="0"/>
                        <a:t>XGB</a:t>
                      </a:r>
                      <a:endParaRPr lang="en-US" sz="2000" dirty="0"/>
                    </a:p>
                  </a:txBody>
                  <a:tcPr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r>
              <a:tr h="535305">
                <a:tc>
                  <a:txBody>
                    <a:bodyPr/>
                    <a:lstStyle/>
                    <a:p>
                      <a:r>
                        <a:rPr lang="en-US" sz="2000" b="1" dirty="0"/>
                        <a:t>Accuracy</a:t>
                      </a:r>
                      <a:endParaRPr 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sz="2000" dirty="0"/>
                        <a:t>65%</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sz="2000" dirty="0"/>
                        <a:t>72%</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sz="2000" dirty="0"/>
                        <a:t>68%</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p>
                      <a:pPr algn="ctr">
                        <a:buNone/>
                      </a:pPr>
                      <a:r>
                        <a:rPr lang="en-US" sz="2000" dirty="0"/>
                        <a:t>72%</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p>
                      <a:pPr algn="ctr">
                        <a:buNone/>
                      </a:pPr>
                      <a:r>
                        <a:rPr lang="en-US" sz="2000" dirty="0"/>
                        <a:t>74%</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r>
              <a:tr h="535305">
                <a:tc>
                  <a:txBody>
                    <a:bodyPr/>
                    <a:p>
                      <a:pPr>
                        <a:buNone/>
                      </a:pPr>
                      <a:r>
                        <a:rPr lang="en-US" sz="2000" b="1" dirty="0"/>
                        <a:t>Precision</a:t>
                      </a:r>
                      <a:endParaRPr 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p>
                      <a:pPr algn="ctr">
                        <a:buNone/>
                      </a:pP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p>
                      <a:pPr algn="ctr">
                        <a:buNone/>
                      </a:pP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p>
                      <a:pPr algn="ctr">
                        <a:buNone/>
                      </a:pP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p>
                      <a:pPr algn="ctr">
                        <a:buNone/>
                      </a:pP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p>
                      <a:pPr algn="ctr">
                        <a:buNone/>
                      </a:pP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r>
              <a:tr h="535486">
                <a:tc>
                  <a:txBody>
                    <a:bodyPr/>
                    <a:lstStyle/>
                    <a:p>
                      <a:r>
                        <a:rPr lang="en-US" sz="2000" b="1" dirty="0"/>
                        <a:t>Confusion Matrix</a:t>
                      </a:r>
                      <a:endParaRPr 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0 , 3</a:t>
                      </a:r>
                      <a:endParaRPr lang="en-US" sz="2000" dirty="0"/>
                    </a:p>
                    <a:p>
                      <a:pPr algn="ctr"/>
                      <a:r>
                        <a:rPr lang="en-US" sz="2000" dirty="0"/>
                        <a:t>1 , 7</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1 ,2</a:t>
                      </a:r>
                      <a:endParaRPr lang="en-US" sz="2000" dirty="0"/>
                    </a:p>
                    <a:p>
                      <a:pPr algn="ctr"/>
                      <a:r>
                        <a:rPr lang="en-US" sz="2000" dirty="0"/>
                        <a:t>0 , 8</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t>0,3</a:t>
                      </a:r>
                      <a:endParaRPr lang="en-US" sz="2000" dirty="0"/>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t>1,7</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t>1 , 2</a:t>
                      </a:r>
                      <a:endParaRPr lang="en-US" sz="2000" dirty="0"/>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t>1 , 7</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t>2 , 1</a:t>
                      </a:r>
                      <a:endParaRPr lang="en-US" sz="2000" dirty="0"/>
                    </a:p>
                    <a:p>
                      <a:pPr marL="0" marR="0" lvl="0" indent="0" algn="ctr" defTabSz="914400" rtl="0" eaLnBrk="1" fontAlgn="auto" latinLnBrk="0" hangingPunct="1">
                        <a:lnSpc>
                          <a:spcPct val="100000"/>
                        </a:lnSpc>
                        <a:spcBef>
                          <a:spcPts val="0"/>
                        </a:spcBef>
                        <a:spcAft>
                          <a:spcPts val="0"/>
                        </a:spcAft>
                        <a:buClrTx/>
                        <a:buSzTx/>
                        <a:buFontTx/>
                        <a:buNone/>
                        <a:defRPr/>
                      </a:pPr>
                      <a:r>
                        <a:rPr lang="en-US" sz="2000" dirty="0"/>
                        <a:t>0 , 8</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Title 1"/>
          <p:cNvSpPr>
            <a:spLocks noGrp="1"/>
          </p:cNvSpPr>
          <p:nvPr>
            <p:ph type="title"/>
          </p:nvPr>
        </p:nvSpPr>
        <p:spPr>
          <a:xfrm>
            <a:off x="228600" y="191605"/>
            <a:ext cx="10515600" cy="507831"/>
          </a:xfrm>
        </p:spPr>
        <p:txBody>
          <a:bodyPr vert="horz" lIns="91440" tIns="45720" rIns="91440" bIns="45720" rtlCol="0" anchor="ctr">
            <a:spAutoFit/>
          </a:bodyPr>
          <a:lstStyle/>
          <a:p>
            <a:r>
              <a:rPr lang="en-US" dirty="0"/>
              <a:t>Comparison of Model Performance </a:t>
            </a:r>
            <a:endParaRPr lang="en-US" dirty="0"/>
          </a:p>
        </p:txBody>
      </p:sp>
      <p:sp>
        <p:nvSpPr>
          <p:cNvPr id="8"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
        <p:nvSpPr>
          <p:cNvPr id="3" name="Text Box 2"/>
          <p:cNvSpPr txBox="1"/>
          <p:nvPr/>
        </p:nvSpPr>
        <p:spPr>
          <a:xfrm>
            <a:off x="561975" y="4535170"/>
            <a:ext cx="9848850" cy="1814830"/>
          </a:xfrm>
          <a:prstGeom prst="rect">
            <a:avLst/>
          </a:prstGeom>
          <a:noFill/>
        </p:spPr>
        <p:txBody>
          <a:bodyPr wrap="square" rtlCol="0">
            <a:spAutoFit/>
          </a:bodyPr>
          <a:p>
            <a:r>
              <a:rPr lang="en-US" sz="1600"/>
              <a:t>Note: No model is giving sufficent accuracy.This is mainly due to imbalanced data set.The false negative rate is very low for all models.</a:t>
            </a:r>
            <a:endParaRPr lang="en-US" sz="1600"/>
          </a:p>
          <a:p>
            <a:endParaRPr lang="en-US" sz="1600"/>
          </a:p>
          <a:p>
            <a:r>
              <a:rPr lang="en-US" sz="1600"/>
              <a:t>Tried imbalanced sampling techniques such as SMOT but the accuracy is not improving</a:t>
            </a:r>
            <a:endParaRPr lang="en-US" sz="1600"/>
          </a:p>
          <a:p>
            <a:endParaRPr lang="en-US" sz="1600"/>
          </a:p>
          <a:p>
            <a:r>
              <a:rPr lang="en-US" sz="1600"/>
              <a:t>Accuracy can be improved using label encoding but i dont think that is good choice to make.So i am sticking with onehot encoding</a:t>
            </a:r>
            <a:endParaRPr lang="en-US"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descr="Flask"/>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049830" y="1541770"/>
            <a:ext cx="3876165" cy="3876165"/>
          </a:xfrm>
          <a:prstGeom prst="rect">
            <a:avLst/>
          </a:prstGeom>
        </p:spPr>
      </p:pic>
      <p:sp>
        <p:nvSpPr>
          <p:cNvPr id="3" name="TextBox 2"/>
          <p:cNvSpPr txBox="1"/>
          <p:nvPr/>
        </p:nvSpPr>
        <p:spPr>
          <a:xfrm>
            <a:off x="491102" y="2139194"/>
            <a:ext cx="5754896" cy="755650"/>
          </a:xfrm>
          <a:prstGeom prst="rect">
            <a:avLst/>
          </a:prstGeom>
        </p:spPr>
        <p:txBody>
          <a:bodyPr vert="horz" lIns="91440" tIns="45720" rIns="91440" bIns="45720" rtlCol="0" anchor="t">
            <a:spAutoFit/>
          </a:bodyPr>
          <a:lstStyle/>
          <a:p>
            <a:pPr marL="285750" indent="-228600">
              <a:lnSpc>
                <a:spcPct val="90000"/>
              </a:lnSpc>
              <a:spcBef>
                <a:spcPts val="600"/>
              </a:spcBef>
              <a:spcAft>
                <a:spcPts val="600"/>
              </a:spcAft>
              <a:buFont typeface="Arial" panose="020B0604020202020204" pitchFamily="34" charset="0"/>
              <a:buChar char="•"/>
            </a:pPr>
            <a:r>
              <a:rPr lang="en-US" sz="2400" dirty="0"/>
              <a:t>Web Based deployment using Pywebio and Flask</a:t>
            </a:r>
            <a:endParaRPr lang="en-US" sz="2400" dirty="0"/>
          </a:p>
        </p:txBody>
      </p:sp>
      <p:sp>
        <p:nvSpPr>
          <p:cNvPr id="4" name="Title 3"/>
          <p:cNvSpPr>
            <a:spLocks noGrp="1"/>
          </p:cNvSpPr>
          <p:nvPr>
            <p:ph type="title"/>
          </p:nvPr>
        </p:nvSpPr>
        <p:spPr>
          <a:xfrm>
            <a:off x="228600" y="191605"/>
            <a:ext cx="10515600" cy="507831"/>
          </a:xfrm>
        </p:spPr>
        <p:txBody>
          <a:bodyPr vert="horz" lIns="91440" tIns="45720" rIns="91440" bIns="45720" rtlCol="0" anchor="ctr">
            <a:spAutoFit/>
          </a:bodyPr>
          <a:lstStyle/>
          <a:p>
            <a:r>
              <a:rPr lang="en-US" dirty="0"/>
              <a:t>Deployment Strategy</a:t>
            </a:r>
            <a:endParaRPr lang="en-US" dirty="0"/>
          </a:p>
        </p:txBody>
      </p:sp>
      <p:sp>
        <p:nvSpPr>
          <p:cNvPr id="15"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252220" y="2381966"/>
            <a:ext cx="3715267" cy="172735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dirty="0">
                <a:solidFill>
                  <a:srgbClr val="FFFFFF"/>
                </a:solidFill>
                <a:latin typeface="+mj-lt"/>
                <a:ea typeface="+mj-ea"/>
                <a:cs typeface="+mj-cs"/>
              </a:rPr>
              <a:t>Outputs of</a:t>
            </a:r>
            <a:endParaRPr lang="en-US" sz="3200" b="1" dirty="0">
              <a:solidFill>
                <a:srgbClr val="FFFFFF"/>
              </a:solidFill>
              <a:latin typeface="+mj-lt"/>
              <a:ea typeface="+mj-ea"/>
              <a:cs typeface="+mj-cs"/>
            </a:endParaRPr>
          </a:p>
          <a:p>
            <a:pPr>
              <a:lnSpc>
                <a:spcPct val="90000"/>
              </a:lnSpc>
              <a:spcBef>
                <a:spcPct val="0"/>
              </a:spcBef>
              <a:spcAft>
                <a:spcPts val="600"/>
              </a:spcAft>
            </a:pPr>
            <a:r>
              <a:rPr lang="en-US" sz="3200" b="1" dirty="0">
                <a:solidFill>
                  <a:srgbClr val="FFFFFF"/>
                </a:solidFill>
                <a:latin typeface="+mj-lt"/>
                <a:ea typeface="+mj-ea"/>
                <a:cs typeface="+mj-cs"/>
              </a:rPr>
              <a:t>Universal Sentence Encoder:</a:t>
            </a:r>
            <a:endParaRPr lang="en-US" sz="3200" b="1" dirty="0">
              <a:solidFill>
                <a:srgbClr val="FFFFFF"/>
              </a:solidFill>
              <a:latin typeface="+mj-lt"/>
              <a:ea typeface="+mj-ea"/>
              <a:cs typeface="+mj-cs"/>
            </a:endParaRPr>
          </a:p>
        </p:txBody>
      </p:sp>
      <p:sp>
        <p:nvSpPr>
          <p:cNvPr id="2" name="Title 1"/>
          <p:cNvSpPr>
            <a:spLocks noGrp="1"/>
          </p:cNvSpPr>
          <p:nvPr>
            <p:ph type="title"/>
          </p:nvPr>
        </p:nvSpPr>
        <p:spPr>
          <a:xfrm>
            <a:off x="228600" y="191606"/>
            <a:ext cx="10515600" cy="507831"/>
          </a:xfrm>
        </p:spPr>
        <p:txBody>
          <a:bodyPr vert="horz" lIns="91440" tIns="45720" rIns="91440" bIns="45720" rtlCol="0" anchor="ctr">
            <a:spAutoFit/>
          </a:bodyPr>
          <a:lstStyle/>
          <a:p>
            <a:r>
              <a:rPr lang="en-US" dirty="0"/>
              <a:t>Outputs of the Deployed Model</a:t>
            </a:r>
            <a:endParaRPr lang="en-US" sz="1600" dirty="0"/>
          </a:p>
        </p:txBody>
      </p:sp>
      <p:sp>
        <p:nvSpPr>
          <p:cNvPr id="15"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3" name="Picture 2" descr="deployment 1"/>
          <p:cNvPicPr>
            <a:picLocks noChangeAspect="1"/>
          </p:cNvPicPr>
          <p:nvPr/>
        </p:nvPicPr>
        <p:blipFill>
          <a:blip r:embed="rId1"/>
          <a:stretch>
            <a:fillRect/>
          </a:stretch>
        </p:blipFill>
        <p:spPr>
          <a:xfrm>
            <a:off x="131445" y="955675"/>
            <a:ext cx="6025515" cy="3011170"/>
          </a:xfrm>
          <a:prstGeom prst="rect">
            <a:avLst/>
          </a:prstGeom>
        </p:spPr>
      </p:pic>
      <p:pic>
        <p:nvPicPr>
          <p:cNvPr id="4" name="Picture 3" descr="deployment 2"/>
          <p:cNvPicPr>
            <a:picLocks noChangeAspect="1"/>
          </p:cNvPicPr>
          <p:nvPr/>
        </p:nvPicPr>
        <p:blipFill>
          <a:blip r:embed="rId2"/>
          <a:stretch>
            <a:fillRect/>
          </a:stretch>
        </p:blipFill>
        <p:spPr>
          <a:xfrm>
            <a:off x="228600" y="3215640"/>
            <a:ext cx="5928360" cy="3286125"/>
          </a:xfrm>
          <a:prstGeom prst="rect">
            <a:avLst/>
          </a:prstGeom>
        </p:spPr>
      </p:pic>
      <p:pic>
        <p:nvPicPr>
          <p:cNvPr id="5" name="Picture 4" descr="deployment 3"/>
          <p:cNvPicPr>
            <a:picLocks noChangeAspect="1"/>
          </p:cNvPicPr>
          <p:nvPr/>
        </p:nvPicPr>
        <p:blipFill>
          <a:blip r:embed="rId3"/>
          <a:stretch>
            <a:fillRect/>
          </a:stretch>
        </p:blipFill>
        <p:spPr>
          <a:xfrm>
            <a:off x="6329680" y="2132965"/>
            <a:ext cx="5791835" cy="4368800"/>
          </a:xfrm>
          <a:prstGeom prst="rect">
            <a:avLst/>
          </a:prstGeom>
        </p:spPr>
      </p:pic>
      <p:sp>
        <p:nvSpPr>
          <p:cNvPr id="6" name="Text Box 5"/>
          <p:cNvSpPr txBox="1"/>
          <p:nvPr/>
        </p:nvSpPr>
        <p:spPr>
          <a:xfrm>
            <a:off x="7637145" y="1160780"/>
            <a:ext cx="3286125" cy="368300"/>
          </a:xfrm>
          <a:prstGeom prst="rect">
            <a:avLst/>
          </a:prstGeom>
          <a:noFill/>
        </p:spPr>
        <p:txBody>
          <a:bodyPr wrap="square" rtlCol="0">
            <a:spAutoFit/>
          </a:bodyPr>
          <a:p>
            <a:r>
              <a:rPr lang="en-US"/>
              <a:t>OUTPUT</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92156"/>
            <a:ext cx="10515600" cy="506730"/>
          </a:xfrm>
        </p:spPr>
        <p:txBody>
          <a:bodyPr/>
          <a:p>
            <a:r>
              <a:rPr lang="en-US"/>
              <a:t>Conclusion</a:t>
            </a:r>
            <a:endParaRPr lang="en-US"/>
          </a:p>
        </p:txBody>
      </p:sp>
      <p:sp>
        <p:nvSpPr>
          <p:cNvPr id="3" name="Text Box 2"/>
          <p:cNvSpPr txBox="1"/>
          <p:nvPr/>
        </p:nvSpPr>
        <p:spPr>
          <a:xfrm>
            <a:off x="678815" y="1130935"/>
            <a:ext cx="11157585" cy="1476375"/>
          </a:xfrm>
          <a:prstGeom prst="rect">
            <a:avLst/>
          </a:prstGeom>
          <a:noFill/>
        </p:spPr>
        <p:txBody>
          <a:bodyPr wrap="square" rtlCol="0">
            <a:spAutoFit/>
          </a:bodyPr>
          <a:p>
            <a:pPr marL="285750" indent="-285750">
              <a:buFont typeface="Arial" panose="020B0604020202020204" pitchFamily="34" charset="0"/>
              <a:buChar char="•"/>
            </a:pPr>
            <a:r>
              <a:rPr lang="en-US"/>
              <a:t>Given two data sets are analysed and several valuable insights were made from it. The information from these insights can be used in the associated domain for various analysis.</a:t>
            </a:r>
            <a:endParaRPr lang="en-US"/>
          </a:p>
          <a:p>
            <a:pPr indent="0">
              <a:buFont typeface="Arial" panose="020B0604020202020204" pitchFamily="34" charset="0"/>
              <a:buNone/>
            </a:pPr>
            <a:endParaRPr lang="en-US"/>
          </a:p>
          <a:p>
            <a:pPr marL="285750" indent="-285750">
              <a:buFont typeface="Arial" panose="020B0604020202020204" pitchFamily="34" charset="0"/>
              <a:buChar char="•"/>
            </a:pPr>
            <a:r>
              <a:rPr lang="en-US"/>
              <a:t>The prediction model is created and deployed successfully.The performance of the model is good given that the data is very small and unbalanced.</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92156"/>
            <a:ext cx="10515600" cy="506730"/>
          </a:xfrm>
        </p:spPr>
        <p:txBody>
          <a:bodyPr/>
          <a:p>
            <a:r>
              <a:rPr lang="en-US"/>
              <a:t>Future Scope</a:t>
            </a:r>
            <a:endParaRPr lang="en-US"/>
          </a:p>
        </p:txBody>
      </p:sp>
      <p:sp>
        <p:nvSpPr>
          <p:cNvPr id="3" name="Text Box 2"/>
          <p:cNvSpPr txBox="1"/>
          <p:nvPr/>
        </p:nvSpPr>
        <p:spPr>
          <a:xfrm>
            <a:off x="678815" y="1029335"/>
            <a:ext cx="10923905" cy="1476375"/>
          </a:xfrm>
          <a:prstGeom prst="rect">
            <a:avLst/>
          </a:prstGeom>
          <a:noFill/>
        </p:spPr>
        <p:txBody>
          <a:bodyPr wrap="square" rtlCol="0">
            <a:spAutoFit/>
          </a:bodyPr>
          <a:p>
            <a:r>
              <a:rPr lang="en-US"/>
              <a:t>The model can be used in the medical industry to predict the chances of relapse in TNBC cancer.It will help the help professionals to filter these kind of patients and to monitor them.</a:t>
            </a:r>
            <a:endParaRPr lang="en-US"/>
          </a:p>
          <a:p>
            <a:endParaRPr lang="en-US"/>
          </a:p>
          <a:p>
            <a:r>
              <a:rPr lang="en-US"/>
              <a:t>The model can be further improved by collecting more data.In that way the accuracy of the model can be improved and it will help to reduce the relapse cases in TNBC Patients.</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Thanks-Thank-Thankyou-PNG-images-Snipstock--14png"/>
          <p:cNvPicPr>
            <a:picLocks noChangeAspect="1"/>
          </p:cNvPicPr>
          <p:nvPr/>
        </p:nvPicPr>
        <p:blipFill>
          <a:blip r:embed="rId1"/>
          <a:stretch>
            <a:fillRect/>
          </a:stretch>
        </p:blipFill>
        <p:spPr>
          <a:xfrm>
            <a:off x="1243330" y="360680"/>
            <a:ext cx="9705340" cy="58229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91605"/>
            <a:ext cx="10515600" cy="507831"/>
          </a:xfrm>
        </p:spPr>
        <p:txBody>
          <a:bodyPr vert="horz" lIns="91440" tIns="45720" rIns="91440" bIns="45720" rtlCol="0" anchor="ctr">
            <a:spAutoFit/>
          </a:bodyPr>
          <a:lstStyle/>
          <a:p>
            <a:r>
              <a:rPr lang="en-US" sz="3000" dirty="0"/>
              <a:t>Project Goals</a:t>
            </a:r>
            <a:endParaRPr lang="en-US" sz="3000" dirty="0"/>
          </a:p>
        </p:txBody>
      </p:sp>
      <p:grpSp>
        <p:nvGrpSpPr>
          <p:cNvPr id="23" name="Group 22"/>
          <p:cNvGrpSpPr/>
          <p:nvPr/>
        </p:nvGrpSpPr>
        <p:grpSpPr>
          <a:xfrm>
            <a:off x="344433" y="3022632"/>
            <a:ext cx="10798487" cy="2380552"/>
            <a:chOff x="344433" y="2051082"/>
            <a:chExt cx="10798487" cy="2380552"/>
          </a:xfrm>
        </p:grpSpPr>
        <p:sp>
          <p:nvSpPr>
            <p:cNvPr id="5" name="TextBox 4"/>
            <p:cNvSpPr txBox="1"/>
            <p:nvPr/>
          </p:nvSpPr>
          <p:spPr>
            <a:xfrm>
              <a:off x="344433" y="2051082"/>
              <a:ext cx="5446766" cy="332399"/>
            </a:xfrm>
            <a:prstGeom prst="rect">
              <a:avLst/>
            </a:prstGeom>
          </p:spPr>
          <p:txBody>
            <a:bodyPr vert="horz" wrap="square" lIns="0" tIns="0" rIns="0" bIns="0" rtlCol="0" anchor="ctr">
              <a:spAutoFit/>
            </a:bodyPr>
            <a:lstStyle>
              <a:defPPr>
                <a:defRPr lang="en-US"/>
              </a:defPPr>
              <a:lvl1pPr>
                <a:lnSpc>
                  <a:spcPct val="90000"/>
                </a:lnSpc>
                <a:spcAft>
                  <a:spcPts val="600"/>
                </a:spcAft>
                <a:defRPr sz="2400">
                  <a:effectLst/>
                </a:defRPr>
              </a:lvl1pPr>
            </a:lstStyle>
            <a:p>
              <a:r>
                <a:rPr lang="en-US" b="1" dirty="0">
                  <a:solidFill>
                    <a:schemeClr val="accent1"/>
                  </a:solidFill>
                </a:rPr>
                <a:t>Objectives</a:t>
              </a:r>
              <a:endParaRPr lang="en-US" b="1" dirty="0">
                <a:solidFill>
                  <a:schemeClr val="accent1"/>
                </a:solidFill>
              </a:endParaRPr>
            </a:p>
          </p:txBody>
        </p:sp>
        <p:sp>
          <p:nvSpPr>
            <p:cNvPr id="6" name="TextBox 5"/>
            <p:cNvSpPr txBox="1"/>
            <p:nvPr/>
          </p:nvSpPr>
          <p:spPr>
            <a:xfrm>
              <a:off x="6483555" y="2051082"/>
              <a:ext cx="4659365" cy="332399"/>
            </a:xfrm>
            <a:prstGeom prst="rect">
              <a:avLst/>
            </a:prstGeom>
          </p:spPr>
          <p:txBody>
            <a:bodyPr vert="horz" lIns="0" tIns="0" rIns="0" bIns="0" rtlCol="0" anchor="ctr">
              <a:spAutoFit/>
            </a:bodyPr>
            <a:lstStyle>
              <a:defPPr>
                <a:defRPr lang="en-US"/>
              </a:defPPr>
              <a:lvl1pPr>
                <a:lnSpc>
                  <a:spcPct val="90000"/>
                </a:lnSpc>
                <a:spcAft>
                  <a:spcPts val="600"/>
                </a:spcAft>
                <a:defRPr sz="2400">
                  <a:effectLst/>
                </a:defRPr>
              </a:lvl1pPr>
            </a:lstStyle>
            <a:p>
              <a:r>
                <a:rPr lang="en-US" b="1" dirty="0">
                  <a:solidFill>
                    <a:schemeClr val="accent1"/>
                  </a:solidFill>
                </a:rPr>
                <a:t>Constraints</a:t>
              </a:r>
              <a:endParaRPr lang="en-US" b="1" dirty="0">
                <a:solidFill>
                  <a:schemeClr val="accent1"/>
                </a:solidFill>
              </a:endParaRPr>
            </a:p>
          </p:txBody>
        </p:sp>
        <p:sp>
          <p:nvSpPr>
            <p:cNvPr id="18" name="TextBox 1"/>
            <p:cNvSpPr txBox="1"/>
            <p:nvPr/>
          </p:nvSpPr>
          <p:spPr>
            <a:xfrm>
              <a:off x="344433" y="2768106"/>
              <a:ext cx="5446766" cy="923290"/>
            </a:xfrm>
            <a:prstGeom prst="rect">
              <a:avLst/>
            </a:prstGeom>
          </p:spPr>
          <p:txBody>
            <a:bodyPr vert="horz" wrap="square" lIns="0" tIns="0" rIns="0" bIns="0" rtlCol="0" anchor="ctr">
              <a:spAutoFit/>
            </a:bodyPr>
            <a:lstStyle/>
            <a:p>
              <a:pPr marL="342900" indent="-342900">
                <a:buFont typeface="Arial" panose="020B0604020202020204" pitchFamily="34" charset="0"/>
                <a:buChar char="•"/>
              </a:pPr>
              <a:r>
                <a:rPr lang="en-US" altLang="en-IN" sz="2000" dirty="0"/>
                <a:t>To predict Relapse Cases in Triple Negative Breast Cancer.</a:t>
              </a:r>
              <a:endParaRPr lang="en-IN" sz="2000" dirty="0"/>
            </a:p>
            <a:p>
              <a:pPr marL="342900" indent="-342900">
                <a:buFont typeface="Arial" panose="020B0604020202020204" pitchFamily="34" charset="0"/>
                <a:buChar char="•"/>
              </a:pPr>
              <a:endParaRPr lang="en-IN" sz="2000" dirty="0"/>
            </a:p>
          </p:txBody>
        </p:sp>
        <p:sp>
          <p:nvSpPr>
            <p:cNvPr id="20" name="TextBox 1"/>
            <p:cNvSpPr txBox="1"/>
            <p:nvPr/>
          </p:nvSpPr>
          <p:spPr>
            <a:xfrm>
              <a:off x="6483555" y="2768155"/>
              <a:ext cx="4659365" cy="923290"/>
            </a:xfrm>
            <a:prstGeom prst="rect">
              <a:avLst/>
            </a:prstGeom>
          </p:spPr>
          <p:txBody>
            <a:bodyPr vert="horz" lIns="0" tIns="0" rIns="0" bIns="0" rtlCol="0" anchor="ctr">
              <a:spAutoFit/>
            </a:bodyPr>
            <a:lstStyle/>
            <a:p>
              <a:pPr marL="285750" indent="-285750">
                <a:buFont typeface="Arial" panose="020B0604020202020204" pitchFamily="34" charset="0"/>
                <a:buChar char="•"/>
              </a:pPr>
              <a:r>
                <a:rPr lang="en-US" altLang="en-IN" sz="2000" dirty="0"/>
                <a:t>Data is very less for the prediction</a:t>
              </a:r>
              <a:endParaRPr lang="en-IN" sz="2000" dirty="0"/>
            </a:p>
            <a:p>
              <a:pPr marL="285750" indent="-285750">
                <a:buFont typeface="Arial" panose="020B0604020202020204" pitchFamily="34" charset="0"/>
                <a:buChar char="•"/>
              </a:pPr>
              <a:r>
                <a:rPr lang="en-US" altLang="en-IN" sz="2000" dirty="0"/>
                <a:t>Data is unbalanced</a:t>
              </a:r>
              <a:endParaRPr lang="en-IN" sz="2000" dirty="0"/>
            </a:p>
            <a:p>
              <a:pPr marL="0" indent="0">
                <a:buNone/>
              </a:pPr>
              <a:endParaRPr lang="en-IN" sz="2000" dirty="0"/>
            </a:p>
          </p:txBody>
        </p:sp>
        <p:cxnSp>
          <p:nvCxnSpPr>
            <p:cNvPr id="9" name="Straight Connector 8"/>
            <p:cNvCxnSpPr/>
            <p:nvPr/>
          </p:nvCxnSpPr>
          <p:spPr>
            <a:xfrm>
              <a:off x="344433" y="2440631"/>
              <a:ext cx="5446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483555" y="2440631"/>
              <a:ext cx="4659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96000" y="2538808"/>
              <a:ext cx="0" cy="1892826"/>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6"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 name="Picture 3"/>
          <p:cNvPicPr>
            <a:picLocks noChangeAspect="1"/>
          </p:cNvPicPr>
          <p:nvPr/>
        </p:nvPicPr>
        <p:blipFill>
          <a:blip r:embed="rId1"/>
          <a:stretch>
            <a:fillRect/>
          </a:stretch>
        </p:blipFill>
        <p:spPr>
          <a:xfrm>
            <a:off x="344433" y="1972751"/>
            <a:ext cx="1388857" cy="819165"/>
          </a:xfrm>
          <a:prstGeom prst="rect">
            <a:avLst/>
          </a:prstGeom>
        </p:spPr>
      </p:pic>
      <p:pic>
        <p:nvPicPr>
          <p:cNvPr id="8" name="Picture 7"/>
          <p:cNvPicPr>
            <a:picLocks noChangeAspect="1"/>
          </p:cNvPicPr>
          <p:nvPr/>
        </p:nvPicPr>
        <p:blipFill>
          <a:blip r:embed="rId2"/>
          <a:stretch>
            <a:fillRect/>
          </a:stretch>
        </p:blipFill>
        <p:spPr>
          <a:xfrm>
            <a:off x="6483555" y="2007983"/>
            <a:ext cx="1400125" cy="9170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2962" y="100628"/>
            <a:ext cx="10460115" cy="674031"/>
          </a:xfrm>
        </p:spPr>
        <p:txBody>
          <a:bodyPr/>
          <a:lstStyle/>
          <a:p>
            <a:r>
              <a:rPr lang="en-IN" sz="1200" dirty="0"/>
              <a:t>Business pipeline:  </a:t>
            </a:r>
            <a:br>
              <a:rPr lang="en-IN" dirty="0"/>
            </a:br>
            <a:r>
              <a:rPr lang="en-IN" dirty="0"/>
              <a:t>CRISP-ML(Q) Methodology</a:t>
            </a:r>
            <a:endParaRPr lang="en-IN" dirty="0"/>
          </a:p>
        </p:txBody>
      </p:sp>
      <p:sp>
        <p:nvSpPr>
          <p:cNvPr id="11" name="Slide Number Placeholder 5"/>
          <p:cNvSpPr>
            <a:spLocks noGrp="1"/>
          </p:cNvSpPr>
          <p:nvPr>
            <p:ph type="sldNum" sz="quarter" idx="12"/>
          </p:nvPr>
        </p:nvSpPr>
        <p:spPr>
          <a:xfrm>
            <a:off x="11639549" y="6350000"/>
            <a:ext cx="390525" cy="288925"/>
          </a:xfrm>
        </p:spPr>
        <p:txBody>
          <a:bodyPr/>
          <a:lstStyle/>
          <a:p>
            <a:fld id="{B6589B12-CB4D-4236-BBC8-148B142B185D}" type="slidenum">
              <a:rPr lang="en-US" smtClean="0"/>
            </a:fld>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51213" y="774659"/>
            <a:ext cx="5943612" cy="57454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82817" y="3973471"/>
            <a:ext cx="2275724" cy="1274406"/>
          </a:xfrm>
          <a:prstGeom prst="rect">
            <a:avLst/>
          </a:prstGeom>
        </p:spPr>
      </p:pic>
      <p:pic>
        <p:nvPicPr>
          <p:cNvPr id="3" name="Picture 2"/>
          <p:cNvPicPr>
            <a:picLocks noChangeAspect="1"/>
          </p:cNvPicPr>
          <p:nvPr/>
        </p:nvPicPr>
        <p:blipFill>
          <a:blip r:embed="rId2"/>
          <a:stretch>
            <a:fillRect/>
          </a:stretch>
        </p:blipFill>
        <p:spPr>
          <a:xfrm>
            <a:off x="56229" y="5247664"/>
            <a:ext cx="3128211" cy="1050820"/>
          </a:xfrm>
          <a:prstGeom prst="rect">
            <a:avLst/>
          </a:prstGeom>
        </p:spPr>
      </p:pic>
      <p:sp>
        <p:nvSpPr>
          <p:cNvPr id="20" name="Slide Number Placeholder 5"/>
          <p:cNvSpPr>
            <a:spLocks noGrp="1"/>
          </p:cNvSpPr>
          <p:nvPr>
            <p:ph type="sldNum" sz="quarter" idx="12"/>
          </p:nvPr>
        </p:nvSpPr>
        <p:spPr/>
        <p:txBody>
          <a:bodyPr/>
          <a:lstStyle/>
          <a:p>
            <a:fld id="{B6589B12-CB4D-4236-BBC8-148B142B185D}" type="slidenum">
              <a:rPr lang="en-US" smtClean="0"/>
            </a:fld>
            <a:endParaRPr lang="en-US"/>
          </a:p>
        </p:txBody>
      </p:sp>
      <p:sp>
        <p:nvSpPr>
          <p:cNvPr id="13" name="TextBox 12"/>
          <p:cNvSpPr txBox="1"/>
          <p:nvPr/>
        </p:nvSpPr>
        <p:spPr>
          <a:xfrm>
            <a:off x="6370320" y="170156"/>
            <a:ext cx="5413960" cy="646331"/>
          </a:xfrm>
          <a:prstGeom prst="rect">
            <a:avLst/>
          </a:prstGeom>
          <a:noFill/>
        </p:spPr>
        <p:txBody>
          <a:bodyPr wrap="square" rtlCol="0">
            <a:spAutoFit/>
          </a:bodyPr>
          <a:lstStyle/>
          <a:p>
            <a:r>
              <a:rPr lang="en-IN" dirty="0"/>
              <a:t>List out all the Software, tools and environments used by you.</a:t>
            </a:r>
            <a:endParaRPr lang="en-IN" dirty="0"/>
          </a:p>
        </p:txBody>
      </p:sp>
      <p:pic>
        <p:nvPicPr>
          <p:cNvPr id="2" name="Picture 1" descr="159-1595977_flask-python-logo-hd-png-download"/>
          <p:cNvPicPr>
            <a:picLocks noChangeAspect="1"/>
          </p:cNvPicPr>
          <p:nvPr/>
        </p:nvPicPr>
        <p:blipFill>
          <a:blip r:embed="rId3"/>
          <a:stretch>
            <a:fillRect/>
          </a:stretch>
        </p:blipFill>
        <p:spPr>
          <a:xfrm>
            <a:off x="2971800" y="3973195"/>
            <a:ext cx="1580515" cy="2104390"/>
          </a:xfrm>
          <a:prstGeom prst="rect">
            <a:avLst/>
          </a:prstGeom>
        </p:spPr>
      </p:pic>
      <p:pic>
        <p:nvPicPr>
          <p:cNvPr id="11" name="Content Placeholder 10"/>
          <p:cNvPicPr>
            <a:picLocks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4665" y="2598420"/>
            <a:ext cx="2355850" cy="1223010"/>
          </a:xfrm>
          <a:prstGeom prst="rect">
            <a:avLst/>
          </a:prstGeom>
        </p:spPr>
      </p:pic>
      <p:pic>
        <p:nvPicPr>
          <p:cNvPr id="9" name="Picture 8" descr="download"/>
          <p:cNvPicPr>
            <a:picLocks noChangeAspect="1"/>
          </p:cNvPicPr>
          <p:nvPr/>
        </p:nvPicPr>
        <p:blipFill>
          <a:blip r:embed="rId5"/>
          <a:stretch>
            <a:fillRect/>
          </a:stretch>
        </p:blipFill>
        <p:spPr>
          <a:xfrm>
            <a:off x="482600" y="1141730"/>
            <a:ext cx="3495675" cy="1304925"/>
          </a:xfrm>
          <a:prstGeom prst="rect">
            <a:avLst/>
          </a:prstGeom>
        </p:spPr>
      </p:pic>
      <p:pic>
        <p:nvPicPr>
          <p:cNvPr id="14" name="Picture 13" descr="1_cxfqR8NAj8HGal8CVOZ7hg"/>
          <p:cNvPicPr>
            <a:picLocks noChangeAspect="1"/>
          </p:cNvPicPr>
          <p:nvPr/>
        </p:nvPicPr>
        <p:blipFill>
          <a:blip r:embed="rId6"/>
          <a:stretch>
            <a:fillRect/>
          </a:stretch>
        </p:blipFill>
        <p:spPr>
          <a:xfrm>
            <a:off x="3032125" y="2598420"/>
            <a:ext cx="1661795" cy="12103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a:t>Architecture / Data Pipeline</a:t>
            </a:r>
            <a:endParaRPr lang="en-IN" dirty="0"/>
          </a:p>
        </p:txBody>
      </p:sp>
      <p:pic>
        <p:nvPicPr>
          <p:cNvPr id="4" name="Picture 3" descr="Untitled Diagram.drawio (1)"/>
          <p:cNvPicPr>
            <a:picLocks noChangeAspect="1"/>
          </p:cNvPicPr>
          <p:nvPr/>
        </p:nvPicPr>
        <p:blipFill>
          <a:blip r:embed="rId1"/>
          <a:stretch>
            <a:fillRect/>
          </a:stretch>
        </p:blipFill>
        <p:spPr>
          <a:xfrm>
            <a:off x="847725" y="867410"/>
            <a:ext cx="9561195" cy="52920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92156"/>
            <a:ext cx="10515600" cy="506730"/>
          </a:xfrm>
        </p:spPr>
        <p:txBody>
          <a:bodyPr/>
          <a:p>
            <a:r>
              <a:rPr lang="en-US"/>
              <a:t>Data Dictionary</a:t>
            </a:r>
            <a:endParaRPr lang="en-US"/>
          </a:p>
        </p:txBody>
      </p:sp>
      <p:sp>
        <p:nvSpPr>
          <p:cNvPr id="3" name="Text Box 2"/>
          <p:cNvSpPr txBox="1"/>
          <p:nvPr/>
        </p:nvSpPr>
        <p:spPr>
          <a:xfrm>
            <a:off x="861695" y="1110615"/>
            <a:ext cx="8834120" cy="922020"/>
          </a:xfrm>
          <a:prstGeom prst="rect">
            <a:avLst/>
          </a:prstGeom>
          <a:noFill/>
        </p:spPr>
        <p:txBody>
          <a:bodyPr wrap="square" rtlCol="0">
            <a:spAutoFit/>
          </a:bodyPr>
          <a:p>
            <a:r>
              <a:rPr lang="en-US"/>
              <a:t>Data Dictionary is given in a separate excel sheet</a:t>
            </a:r>
            <a:endParaRPr lang="en-US"/>
          </a:p>
          <a:p>
            <a:endParaRPr lang="en-US"/>
          </a:p>
          <a:p>
            <a:r>
              <a:rPr lang="en-US">
                <a:solidFill>
                  <a:srgbClr val="00B0F0"/>
                </a:solidFill>
              </a:rPr>
              <a:t>Data Dictionary.xlsx</a:t>
            </a:r>
            <a:endParaRPr lang="en-US">
              <a:solidFill>
                <a:srgbClr val="00B0F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22941"/>
            <a:ext cx="10515600" cy="645160"/>
          </a:xfrm>
        </p:spPr>
        <p:txBody>
          <a:bodyPr/>
          <a:p>
            <a:pPr algn="ctr"/>
            <a:r>
              <a:rPr lang="en-US" sz="4000" b="1"/>
              <a:t>EDA</a:t>
            </a:r>
            <a:endParaRPr lang="en-US" sz="4000" b="1"/>
          </a:p>
        </p:txBody>
      </p:sp>
      <p:sp>
        <p:nvSpPr>
          <p:cNvPr id="5" name="Text Box 4"/>
          <p:cNvSpPr txBox="1"/>
          <p:nvPr/>
        </p:nvSpPr>
        <p:spPr>
          <a:xfrm>
            <a:off x="435610" y="948055"/>
            <a:ext cx="11603355" cy="645160"/>
          </a:xfrm>
          <a:prstGeom prst="rect">
            <a:avLst/>
          </a:prstGeom>
          <a:noFill/>
        </p:spPr>
        <p:txBody>
          <a:bodyPr wrap="square" rtlCol="0">
            <a:spAutoFit/>
          </a:bodyPr>
          <a:p>
            <a:r>
              <a:rPr lang="en-US"/>
              <a:t>Grade of the TNBC referes to  the type of cancer cell.The grade 3 means it can grow rapidly and grade 1 are normal celss.So we can plot based on the grade of cancer cells</a:t>
            </a:r>
            <a:endParaRPr lang="en-US"/>
          </a:p>
        </p:txBody>
      </p:sp>
      <p:pic>
        <p:nvPicPr>
          <p:cNvPr id="6" name="Picture 5" descr="Grade vs meno"/>
          <p:cNvPicPr>
            <a:picLocks noChangeAspect="1"/>
          </p:cNvPicPr>
          <p:nvPr/>
        </p:nvPicPr>
        <p:blipFill>
          <a:blip r:embed="rId1"/>
          <a:stretch>
            <a:fillRect/>
          </a:stretch>
        </p:blipFill>
        <p:spPr>
          <a:xfrm>
            <a:off x="4258310" y="1593215"/>
            <a:ext cx="3797935" cy="3388360"/>
          </a:xfrm>
          <a:prstGeom prst="rect">
            <a:avLst/>
          </a:prstGeom>
        </p:spPr>
      </p:pic>
      <p:pic>
        <p:nvPicPr>
          <p:cNvPr id="7" name="Picture 6" descr="grade vs histology"/>
          <p:cNvPicPr>
            <a:picLocks noChangeAspect="1"/>
          </p:cNvPicPr>
          <p:nvPr/>
        </p:nvPicPr>
        <p:blipFill>
          <a:blip r:embed="rId2"/>
          <a:stretch>
            <a:fillRect/>
          </a:stretch>
        </p:blipFill>
        <p:spPr>
          <a:xfrm>
            <a:off x="7920355" y="1593215"/>
            <a:ext cx="3672840" cy="3399155"/>
          </a:xfrm>
          <a:prstGeom prst="rect">
            <a:avLst/>
          </a:prstGeom>
        </p:spPr>
      </p:pic>
      <p:pic>
        <p:nvPicPr>
          <p:cNvPr id="8" name="Picture 7" descr="GRADE VS NODAL STATUS"/>
          <p:cNvPicPr>
            <a:picLocks noChangeAspect="1"/>
          </p:cNvPicPr>
          <p:nvPr/>
        </p:nvPicPr>
        <p:blipFill>
          <a:blip r:embed="rId3"/>
          <a:stretch>
            <a:fillRect/>
          </a:stretch>
        </p:blipFill>
        <p:spPr>
          <a:xfrm>
            <a:off x="340360" y="1593215"/>
            <a:ext cx="3724275" cy="33375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61925" y="70236"/>
            <a:ext cx="10515600" cy="506730"/>
          </a:xfrm>
        </p:spPr>
        <p:txBody>
          <a:bodyPr/>
          <a:p>
            <a:r>
              <a:rPr lang="en-US"/>
              <a:t>EDA</a:t>
            </a:r>
            <a:endParaRPr lang="en-US"/>
          </a:p>
        </p:txBody>
      </p:sp>
      <p:pic>
        <p:nvPicPr>
          <p:cNvPr id="4" name="Picture 3" descr="grade1"/>
          <p:cNvPicPr>
            <a:picLocks noChangeAspect="1"/>
          </p:cNvPicPr>
          <p:nvPr/>
        </p:nvPicPr>
        <p:blipFill>
          <a:blip r:embed="rId1"/>
          <a:stretch>
            <a:fillRect/>
          </a:stretch>
        </p:blipFill>
        <p:spPr>
          <a:xfrm>
            <a:off x="9525" y="807085"/>
            <a:ext cx="4612005" cy="4324985"/>
          </a:xfrm>
          <a:prstGeom prst="rect">
            <a:avLst/>
          </a:prstGeom>
        </p:spPr>
      </p:pic>
      <p:pic>
        <p:nvPicPr>
          <p:cNvPr id="5" name="Picture 4" descr="grade2"/>
          <p:cNvPicPr>
            <a:picLocks noChangeAspect="1"/>
          </p:cNvPicPr>
          <p:nvPr/>
        </p:nvPicPr>
        <p:blipFill>
          <a:blip r:embed="rId2"/>
          <a:stretch>
            <a:fillRect/>
          </a:stretch>
        </p:blipFill>
        <p:spPr>
          <a:xfrm>
            <a:off x="4680585" y="814705"/>
            <a:ext cx="3769995" cy="4251960"/>
          </a:xfrm>
          <a:prstGeom prst="rect">
            <a:avLst/>
          </a:prstGeom>
        </p:spPr>
      </p:pic>
      <p:pic>
        <p:nvPicPr>
          <p:cNvPr id="6" name="Picture 5" descr="grade3"/>
          <p:cNvPicPr>
            <a:picLocks noChangeAspect="1"/>
          </p:cNvPicPr>
          <p:nvPr/>
        </p:nvPicPr>
        <p:blipFill>
          <a:blip r:embed="rId3"/>
          <a:stretch>
            <a:fillRect/>
          </a:stretch>
        </p:blipFill>
        <p:spPr>
          <a:xfrm>
            <a:off x="8868410" y="826135"/>
            <a:ext cx="3323590" cy="4324985"/>
          </a:xfrm>
          <a:prstGeom prst="rect">
            <a:avLst/>
          </a:prstGeom>
        </p:spPr>
      </p:pic>
      <p:sp>
        <p:nvSpPr>
          <p:cNvPr id="7" name="Text Box 6"/>
          <p:cNvSpPr txBox="1"/>
          <p:nvPr/>
        </p:nvSpPr>
        <p:spPr>
          <a:xfrm>
            <a:off x="1297940" y="506095"/>
            <a:ext cx="1075055" cy="368300"/>
          </a:xfrm>
          <a:prstGeom prst="rect">
            <a:avLst/>
          </a:prstGeom>
          <a:noFill/>
        </p:spPr>
        <p:txBody>
          <a:bodyPr wrap="square" rtlCol="0">
            <a:spAutoFit/>
          </a:bodyPr>
          <a:p>
            <a:r>
              <a:rPr lang="en-US"/>
              <a:t>Grade 1</a:t>
            </a:r>
            <a:endParaRPr lang="en-US"/>
          </a:p>
        </p:txBody>
      </p:sp>
      <p:sp>
        <p:nvSpPr>
          <p:cNvPr id="8" name="Text Box 7"/>
          <p:cNvSpPr txBox="1"/>
          <p:nvPr/>
        </p:nvSpPr>
        <p:spPr>
          <a:xfrm>
            <a:off x="6191885" y="506095"/>
            <a:ext cx="1075055" cy="368300"/>
          </a:xfrm>
          <a:prstGeom prst="rect">
            <a:avLst/>
          </a:prstGeom>
          <a:noFill/>
        </p:spPr>
        <p:txBody>
          <a:bodyPr wrap="square" rtlCol="0">
            <a:spAutoFit/>
          </a:bodyPr>
          <a:p>
            <a:r>
              <a:rPr lang="en-US"/>
              <a:t>Grade 2</a:t>
            </a:r>
            <a:endParaRPr lang="en-US"/>
          </a:p>
        </p:txBody>
      </p:sp>
      <p:sp>
        <p:nvSpPr>
          <p:cNvPr id="9" name="Text Box 8"/>
          <p:cNvSpPr txBox="1"/>
          <p:nvPr/>
        </p:nvSpPr>
        <p:spPr>
          <a:xfrm>
            <a:off x="10127615" y="506095"/>
            <a:ext cx="1075055" cy="368300"/>
          </a:xfrm>
          <a:prstGeom prst="rect">
            <a:avLst/>
          </a:prstGeom>
          <a:noFill/>
        </p:spPr>
        <p:txBody>
          <a:bodyPr wrap="square" rtlCol="0">
            <a:spAutoFit/>
          </a:bodyPr>
          <a:p>
            <a:r>
              <a:rPr lang="en-US"/>
              <a:t>Grade 3</a:t>
            </a:r>
            <a:endParaRPr lang="en-US"/>
          </a:p>
        </p:txBody>
      </p:sp>
      <p:sp>
        <p:nvSpPr>
          <p:cNvPr id="11" name="Text Box 10"/>
          <p:cNvSpPr txBox="1"/>
          <p:nvPr/>
        </p:nvSpPr>
        <p:spPr>
          <a:xfrm>
            <a:off x="228600" y="5151120"/>
            <a:ext cx="11735435" cy="1229995"/>
          </a:xfrm>
          <a:prstGeom prst="rect">
            <a:avLst/>
          </a:prstGeom>
          <a:noFill/>
        </p:spPr>
        <p:txBody>
          <a:bodyPr wrap="square" rtlCol="0">
            <a:spAutoFit/>
          </a:bodyPr>
          <a:p>
            <a:pPr marL="285750" indent="-285750">
              <a:buFont typeface="Arial" panose="020B0604020202020204" pitchFamily="34" charset="0"/>
              <a:buChar char="•"/>
            </a:pPr>
            <a:r>
              <a:rPr lang="en-US" sz="1400"/>
              <a:t>Here the menaupausalstatus is postmenaupaul for all of the grade.</a:t>
            </a:r>
            <a:endParaRPr lang="en-US" sz="1400"/>
          </a:p>
          <a:p>
            <a:pPr marL="285750" indent="-285750">
              <a:buFont typeface="Arial" panose="020B0604020202020204" pitchFamily="34" charset="0"/>
              <a:buChar char="•"/>
            </a:pPr>
            <a:r>
              <a:rPr lang="en-US" sz="1400"/>
              <a:t>Most of the cases are from the age group of 41-60 years</a:t>
            </a:r>
            <a:endParaRPr lang="en-US" sz="1400"/>
          </a:p>
          <a:p>
            <a:pPr marL="285750" indent="-285750">
              <a:buFont typeface="Arial" panose="020B0604020202020204" pitchFamily="34" charset="0"/>
              <a:buChar char="•"/>
            </a:pPr>
            <a:r>
              <a:rPr lang="en-US" sz="1400"/>
              <a:t>Histology IDC is most prominent for all the grades</a:t>
            </a:r>
            <a:endParaRPr lang="en-US" sz="1400"/>
          </a:p>
          <a:p>
            <a:pPr marL="285750" indent="-285750">
              <a:buFont typeface="Arial" panose="020B0604020202020204" pitchFamily="34" charset="0"/>
              <a:buChar char="•"/>
            </a:pPr>
            <a:r>
              <a:rPr lang="en-US" sz="1400"/>
              <a:t>Nodal status is also less than 3 for all the grades.</a:t>
            </a:r>
            <a:endParaRPr lang="en-US" sz="1400"/>
          </a:p>
          <a:p>
            <a:pPr marL="285750" indent="-285750"/>
            <a:r>
              <a:rPr lang="en-US"/>
              <a:t> </a:t>
            </a:r>
            <a:endParaRPr lang="en-US"/>
          </a:p>
        </p:txBody>
      </p:sp>
    </p:spTree>
  </p:cSld>
  <p:clrMapOvr>
    <a:masterClrMapping/>
  </p:clrMapOvr>
</p:sld>
</file>

<file path=ppt/tags/tag1.xml><?xml version="1.0" encoding="utf-8"?>
<p:tagLst xmlns:p="http://schemas.openxmlformats.org/presentationml/2006/main">
  <p:tag name="ISNEWSLIDENUMBER" val="False"/>
  <p:tag name="PREVIOUSNAME" val="C:\Users\USER\Desktop\Project_25.pptx"/>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6026</Words>
  <Application>WPS Presentation</Application>
  <PresentationFormat>Widescreen</PresentationFormat>
  <Paragraphs>249</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SimSun</vt:lpstr>
      <vt:lpstr>Wingdings</vt:lpstr>
      <vt:lpstr>Georgia</vt:lpstr>
      <vt:lpstr>Calibri</vt:lpstr>
      <vt:lpstr>Calibri Light</vt:lpstr>
      <vt:lpstr>Microsoft YaHei</vt:lpstr>
      <vt:lpstr>Arial Unicode MS</vt:lpstr>
      <vt:lpstr>Calibri</vt:lpstr>
      <vt:lpstr>Times New Roman</vt:lpstr>
      <vt:lpstr>Office Theme</vt:lpstr>
      <vt:lpstr>PowerPoint 演示文稿</vt:lpstr>
      <vt:lpstr>PowerPoint 演示文稿</vt:lpstr>
      <vt:lpstr>Project Goals</vt:lpstr>
      <vt:lpstr>Business pipeline:   CRISP-ML(Q) Methodology</vt:lpstr>
      <vt:lpstr>PowerPoint 演示文稿</vt:lpstr>
      <vt:lpstr>Project Architecture / Data Pipeline</vt:lpstr>
      <vt:lpstr>Data Dictionary</vt:lpstr>
      <vt:lpstr>EDA</vt:lpstr>
      <vt:lpstr>EDA</vt:lpstr>
      <vt:lpstr>EDA</vt:lpstr>
      <vt:lpstr>EDA</vt:lpstr>
      <vt:lpstr>EDA</vt:lpstr>
      <vt:lpstr>EDA on survival</vt:lpstr>
      <vt:lpstr>EDA on Relapse</vt:lpstr>
      <vt:lpstr>EDA survival: </vt:lpstr>
      <vt:lpstr>EDA : The above graph shows the most occured values relapsed and non relapsed patients</vt:lpstr>
      <vt:lpstr>Survival Analysis</vt:lpstr>
      <vt:lpstr>Data Preparation</vt:lpstr>
      <vt:lpstr>Tumor Size : Data Preparation</vt:lpstr>
      <vt:lpstr> </vt:lpstr>
      <vt:lpstr>Model Description </vt:lpstr>
      <vt:lpstr>Outputs of the Model in Codes</vt:lpstr>
      <vt:lpstr>Comparison of Model Performance </vt:lpstr>
      <vt:lpstr>Deployment Strategy</vt:lpstr>
      <vt:lpstr>Outputs of the Deployed Model</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Narang,Savleen Kaur</dc:creator>
  <cp:lastModifiedBy>DEVANAND R</cp:lastModifiedBy>
  <cp:revision>121</cp:revision>
  <dcterms:created xsi:type="dcterms:W3CDTF">2021-03-18T06:35:00Z</dcterms:created>
  <dcterms:modified xsi:type="dcterms:W3CDTF">2021-12-10T04:28:25Z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DBCC97299C0F42A4B42FB5FA83A21547</vt:lpwstr>
  </property>
  <property fmtid="{D5CDD505-2E9C-101B-9397-08002B2CF9AE}" pid="3" name="KSOProductBuildVer">
    <vt:lpwstr>1033-11.2.0.10382</vt:lpwstr>
  </property>
</Properties>
</file>